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34"/>
  </p:notesMasterIdLst>
  <p:handoutMasterIdLst>
    <p:handoutMasterId r:id="rId35"/>
  </p:handoutMasterIdLst>
  <p:sldIdLst>
    <p:sldId id="330" r:id="rId2"/>
    <p:sldId id="339" r:id="rId3"/>
    <p:sldId id="363" r:id="rId4"/>
    <p:sldId id="340" r:id="rId5"/>
    <p:sldId id="344" r:id="rId6"/>
    <p:sldId id="345" r:id="rId7"/>
    <p:sldId id="348" r:id="rId8"/>
    <p:sldId id="349" r:id="rId9"/>
    <p:sldId id="359" r:id="rId10"/>
    <p:sldId id="350" r:id="rId11"/>
    <p:sldId id="351" r:id="rId12"/>
    <p:sldId id="361" r:id="rId13"/>
    <p:sldId id="362" r:id="rId14"/>
    <p:sldId id="364" r:id="rId15"/>
    <p:sldId id="352" r:id="rId16"/>
    <p:sldId id="369" r:id="rId17"/>
    <p:sldId id="371" r:id="rId18"/>
    <p:sldId id="378" r:id="rId19"/>
    <p:sldId id="372" r:id="rId20"/>
    <p:sldId id="377" r:id="rId21"/>
    <p:sldId id="373" r:id="rId22"/>
    <p:sldId id="374" r:id="rId23"/>
    <p:sldId id="375" r:id="rId24"/>
    <p:sldId id="376" r:id="rId25"/>
    <p:sldId id="356" r:id="rId26"/>
    <p:sldId id="357" r:id="rId27"/>
    <p:sldId id="354" r:id="rId28"/>
    <p:sldId id="338" r:id="rId29"/>
    <p:sldId id="368" r:id="rId30"/>
    <p:sldId id="355" r:id="rId31"/>
    <p:sldId id="346" r:id="rId32"/>
    <p:sldId id="347" r:id="rId33"/>
  </p:sldIdLst>
  <p:sldSz cx="9144000" cy="5143500" type="screen16x9"/>
  <p:notesSz cx="6881813" cy="10002838"/>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189"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377"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566"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754"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5943" algn="l" defTabSz="457189" rtl="0" eaLnBrk="1" latinLnBrk="0" hangingPunct="1">
      <a:defRPr sz="1600" kern="1200">
        <a:solidFill>
          <a:schemeClr val="tx1"/>
        </a:solidFill>
        <a:latin typeface="Arial" charset="0"/>
        <a:ea typeface="ヒラギノ角ゴ Pro W3" charset="0"/>
        <a:cs typeface="ヒラギノ角ゴ Pro W3" charset="0"/>
      </a:defRPr>
    </a:lvl6pPr>
    <a:lvl7pPr marL="2743131" algn="l" defTabSz="457189" rtl="0" eaLnBrk="1" latinLnBrk="0" hangingPunct="1">
      <a:defRPr sz="1600" kern="1200">
        <a:solidFill>
          <a:schemeClr val="tx1"/>
        </a:solidFill>
        <a:latin typeface="Arial" charset="0"/>
        <a:ea typeface="ヒラギノ角ゴ Pro W3" charset="0"/>
        <a:cs typeface="ヒラギノ角ゴ Pro W3" charset="0"/>
      </a:defRPr>
    </a:lvl7pPr>
    <a:lvl8pPr marL="3200320" algn="l" defTabSz="457189" rtl="0" eaLnBrk="1" latinLnBrk="0" hangingPunct="1">
      <a:defRPr sz="1600" kern="1200">
        <a:solidFill>
          <a:schemeClr val="tx1"/>
        </a:solidFill>
        <a:latin typeface="Arial" charset="0"/>
        <a:ea typeface="ヒラギノ角ゴ Pro W3" charset="0"/>
        <a:cs typeface="ヒラギノ角ゴ Pro W3" charset="0"/>
      </a:defRPr>
    </a:lvl8pPr>
    <a:lvl9pPr marL="3657509" algn="l" defTabSz="457189"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668" userDrawn="1">
          <p15:clr>
            <a:srgbClr val="A4A3A4"/>
          </p15:clr>
        </p15:guide>
        <p15:guide id="2" orient="horz" pos="634" userDrawn="1">
          <p15:clr>
            <a:srgbClr val="A4A3A4"/>
          </p15:clr>
        </p15:guide>
        <p15:guide id="3" orient="horz" pos="2845" userDrawn="1">
          <p15:clr>
            <a:srgbClr val="A4A3A4"/>
          </p15:clr>
        </p15:guide>
        <p15:guide id="4" orient="horz" pos="838" userDrawn="1">
          <p15:clr>
            <a:srgbClr val="A4A3A4"/>
          </p15:clr>
        </p15:guide>
        <p15:guide id="5" orient="horz" pos="140" userDrawn="1">
          <p15:clr>
            <a:srgbClr val="A4A3A4"/>
          </p15:clr>
        </p15:guide>
        <p15:guide id="6" orient="horz" pos="378" userDrawn="1">
          <p15:clr>
            <a:srgbClr val="A4A3A4"/>
          </p15:clr>
        </p15:guide>
        <p15:guide id="7" orient="horz" pos="3117" userDrawn="1">
          <p15:clr>
            <a:srgbClr val="A4A3A4"/>
          </p15:clr>
        </p15:guide>
        <p15:guide id="9" pos="657" userDrawn="1">
          <p15:clr>
            <a:srgbClr val="A4A3A4"/>
          </p15:clr>
        </p15:guide>
        <p15:guide id="10" pos="5534" userDrawn="1">
          <p15:clr>
            <a:srgbClr val="A4A3A4"/>
          </p15:clr>
        </p15:guide>
        <p15:guide id="11" pos="521" userDrawn="1">
          <p15:clr>
            <a:srgbClr val="A4A3A4"/>
          </p15:clr>
        </p15:guide>
        <p15:guide id="12" pos="385" userDrawn="1">
          <p15:clr>
            <a:srgbClr val="A4A3A4"/>
          </p15:clr>
        </p15:guide>
        <p15:guide id="13" pos="1315" userDrawn="1">
          <p15:clr>
            <a:srgbClr val="A4A3A4"/>
          </p15:clr>
        </p15:guide>
        <p15:guide id="14" pos="3039" userDrawn="1">
          <p15:clr>
            <a:srgbClr val="A4A3A4"/>
          </p15:clr>
        </p15:guide>
        <p15:guide id="15" pos="3152"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62" autoAdjust="0"/>
    <p:restoredTop sz="96324" autoAdjust="0"/>
  </p:normalViewPr>
  <p:slideViewPr>
    <p:cSldViewPr snapToObjects="1">
      <p:cViewPr varScale="1">
        <p:scale>
          <a:sx n="137" d="100"/>
          <a:sy n="137" d="100"/>
        </p:scale>
        <p:origin x="200" y="848"/>
      </p:cViewPr>
      <p:guideLst>
        <p:guide orient="horz" pos="668"/>
        <p:guide orient="horz" pos="634"/>
        <p:guide orient="horz" pos="2845"/>
        <p:guide orient="horz" pos="838"/>
        <p:guide orient="horz" pos="140"/>
        <p:guide orient="horz" pos="378"/>
        <p:guide orient="horz" pos="3117"/>
        <p:guide pos="657"/>
        <p:guide pos="5534"/>
        <p:guide pos="521"/>
        <p:guide pos="385"/>
        <p:guide pos="1315"/>
        <p:guide pos="3039"/>
        <p:guide pos="3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41" d="100"/>
          <a:sy n="141" d="100"/>
        </p:scale>
        <p:origin x="5616" y="200"/>
      </p:cViewPr>
      <p:guideLst>
        <p:guide orient="horz" pos="3150"/>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109538" y="750888"/>
            <a:ext cx="6667500" cy="3751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5" name="Rectangle 5"/>
          <p:cNvSpPr>
            <a:spLocks noGrp="1" noChangeArrowheads="1"/>
          </p:cNvSpPr>
          <p:nvPr>
            <p:ph type="body" sz="quarter" idx="3"/>
          </p:nvPr>
        </p:nvSpPr>
        <p:spPr bwMode="auto">
          <a:xfrm>
            <a:off x="918282" y="4752009"/>
            <a:ext cx="5045250" cy="449995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sldNum="0" hdr="0" ftr="0" dt="0"/>
  <p:notesStyle>
    <a:lvl1pPr marL="90486" indent="-90486"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0" indent="-92072"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693" indent="-85723"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79"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63"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49" indent="-90486" algn="l" defTabSz="457189"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35"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21"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31" indent="-88898"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69118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559024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39" t="13866" r="1" b="14431"/>
          <a:stretch/>
        </p:blipFill>
        <p:spPr bwMode="auto">
          <a:xfrm>
            <a:off x="3260542" y="195488"/>
            <a:ext cx="5055885" cy="2376262"/>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bwMode="auto">
          <a:xfrm>
            <a:off x="-2" y="195487"/>
            <a:ext cx="315296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5" name="Bild 24" descr="PSI-Logo_narrow_30k.eps"/>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auto">
          <a:xfrm>
            <a:off x="830263" y="411523"/>
            <a:ext cx="1220400" cy="43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eck 15"/>
          <p:cNvSpPr>
            <a:spLocks noChangeArrowheads="1"/>
          </p:cNvSpPr>
          <p:nvPr userDrawn="1"/>
        </p:nvSpPr>
        <p:spPr bwMode="auto">
          <a:xfrm>
            <a:off x="828012" y="4531500"/>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1027" name="Rectangle 8"/>
          <p:cNvSpPr>
            <a:spLocks noGrp="1" noChangeArrowheads="1"/>
          </p:cNvSpPr>
          <p:nvPr>
            <p:ph type="title" hasCustomPrompt="1"/>
          </p:nvPr>
        </p:nvSpPr>
        <p:spPr>
          <a:xfrm>
            <a:off x="814399" y="3273828"/>
            <a:ext cx="7969249" cy="810090"/>
          </a:xfrm>
        </p:spPr>
        <p:txBody>
          <a:bodyPr/>
          <a:lstStyle>
            <a:lvl1pPr>
              <a:lnSpc>
                <a:spcPct val="100000"/>
              </a:lnSpc>
              <a:defRPr sz="2500">
                <a:solidFill>
                  <a:srgbClr val="686868"/>
                </a:solidFill>
                <a:latin typeface="Georgia" charset="0"/>
                <a:ea typeface="ヒラギノ角ゴ Pro W3" charset="0"/>
              </a:defRPr>
            </a:lvl1pPr>
          </a:lstStyle>
          <a:p>
            <a:pPr lvl="0"/>
            <a:r>
              <a:rPr lang="en-GB" noProof="0" dirty="0"/>
              <a:t>Insert the title of your </a:t>
            </a:r>
            <a:br>
              <a:rPr lang="en-GB" noProof="0" dirty="0"/>
            </a:br>
            <a:r>
              <a:rPr lang="en-GB" noProof="0" dirty="0"/>
              <a:t>presentation here</a:t>
            </a:r>
          </a:p>
        </p:txBody>
      </p:sp>
      <p:sp>
        <p:nvSpPr>
          <p:cNvPr id="69649" name="Rectangle 17"/>
          <p:cNvSpPr>
            <a:spLocks noGrp="1" noChangeArrowheads="1"/>
          </p:cNvSpPr>
          <p:nvPr>
            <p:ph type="subTitle" sz="quarter" idx="1" hasCustomPrompt="1"/>
          </p:nvPr>
        </p:nvSpPr>
        <p:spPr bwMode="auto">
          <a:xfrm>
            <a:off x="828012" y="2946432"/>
            <a:ext cx="7955637" cy="2733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None/>
              <a:defRPr sz="1500" b="1">
                <a:solidFill>
                  <a:srgbClr val="969696"/>
                </a:solidFill>
                <a:ea typeface="ヒラギノ角ゴ Pro W3" charset="0"/>
              </a:defRPr>
            </a:lvl1pPr>
          </a:lstStyle>
          <a:p>
            <a:r>
              <a:rPr lang="en-GB" noProof="0" dirty="0"/>
              <a:t>First name and name Author  ::  Function  ::  Paul Scherrer Institute</a:t>
            </a:r>
          </a:p>
        </p:txBody>
      </p:sp>
      <p:sp>
        <p:nvSpPr>
          <p:cNvPr id="10" name="Rechteck 1"/>
          <p:cNvSpPr>
            <a:spLocks noChangeArrowheads="1"/>
          </p:cNvSpPr>
          <p:nvPr userDrawn="1"/>
        </p:nvSpPr>
        <p:spPr bwMode="auto">
          <a:xfrm>
            <a:off x="5796136" y="2397447"/>
            <a:ext cx="2520280" cy="174303"/>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900" b="1" i="0" kern="0" spc="31" dirty="0">
                <a:solidFill>
                  <a:srgbClr val="505150"/>
                </a:solidFill>
                <a:latin typeface="+mn-lt"/>
                <a:cs typeface="Arial" charset="0"/>
              </a:rPr>
              <a:t>WIR SCHAFFEN WISSEN – HEUTE FÜR MORGEN</a:t>
            </a:r>
          </a:p>
        </p:txBody>
      </p:sp>
      <p:sp>
        <p:nvSpPr>
          <p:cNvPr id="9" name="Rechteck 8"/>
          <p:cNvSpPr/>
          <p:nvPr userDrawn="1"/>
        </p:nvSpPr>
        <p:spPr bwMode="auto">
          <a:xfrm>
            <a:off x="8424000" y="195487"/>
            <a:ext cx="72000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2" name="Textplatzhalter 11"/>
          <p:cNvSpPr>
            <a:spLocks noGrp="1"/>
          </p:cNvSpPr>
          <p:nvPr>
            <p:ph type="body" sz="quarter" idx="11" hasCustomPrompt="1"/>
          </p:nvPr>
        </p:nvSpPr>
        <p:spPr>
          <a:xfrm>
            <a:off x="828675" y="4150574"/>
            <a:ext cx="7954963" cy="293383"/>
          </a:xfrm>
        </p:spPr>
        <p:txBody>
          <a:bodyPr/>
          <a:lstStyle>
            <a:lvl1pPr marL="0" indent="0">
              <a:buNone/>
              <a:defRPr sz="1500" b="1">
                <a:solidFill>
                  <a:srgbClr val="969696"/>
                </a:solidFill>
              </a:defRPr>
            </a:lvl1pPr>
            <a:lvl2pPr marL="177790" indent="0">
              <a:buNone/>
              <a:defRPr sz="1500" b="1"/>
            </a:lvl2pPr>
            <a:lvl3pPr marL="355582" indent="0">
              <a:buNone/>
              <a:defRPr sz="1500" b="1"/>
            </a:lvl3pPr>
            <a:lvl4pPr marL="539723" indent="0">
              <a:buNone/>
              <a:defRPr sz="1500" b="1"/>
            </a:lvl4pPr>
            <a:lvl5pPr marL="717514" indent="0">
              <a:buNone/>
              <a:defRPr sz="1500" b="1"/>
            </a:lvl5pPr>
          </a:lstStyle>
          <a:p>
            <a:pPr lvl="0"/>
            <a:r>
              <a:rPr lang="en-GB" noProof="0" dirty="0"/>
              <a:t>Insert the occasion and date of your presentation here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0" name="Titel 9"/>
          <p:cNvSpPr>
            <a:spLocks noGrp="1"/>
          </p:cNvSpPr>
          <p:nvPr>
            <p:ph type="title" hasCustomPrompt="1"/>
          </p:nvPr>
        </p:nvSpPr>
        <p:spPr>
          <a:xfrm>
            <a:off x="2077211" y="216000"/>
            <a:ext cx="6708025" cy="381375"/>
          </a:xfrm>
        </p:spPr>
        <p:txBody>
          <a:bodyPr/>
          <a:lstStyle>
            <a:lvl1pPr>
              <a:defRPr sz="2400"/>
            </a:lvl1pPr>
          </a:lstStyle>
          <a:p>
            <a:r>
              <a:rPr lang="en-GB" noProof="0" dirty="0">
                <a:effectLst/>
              </a:rPr>
              <a:t>Enter slide title</a:t>
            </a:r>
            <a:endParaRPr lang="en-GB" noProof="0"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ey)">
    <p:spTree>
      <p:nvGrpSpPr>
        <p:cNvPr id="1" name=""/>
        <p:cNvGrpSpPr/>
        <p:nvPr/>
      </p:nvGrpSpPr>
      <p:grpSpPr>
        <a:xfrm>
          <a:off x="0" y="0"/>
          <a:ext cx="0" cy="0"/>
          <a:chOff x="0" y="0"/>
          <a:chExt cx="0" cy="0"/>
        </a:xfrm>
      </p:grpSpPr>
      <p:sp>
        <p:nvSpPr>
          <p:cNvPr id="2" name="Rechteck 1"/>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hasCustomPrompt="1"/>
          </p:nvPr>
        </p:nvSpPr>
        <p:spPr>
          <a:xfrm>
            <a:off x="2077211" y="216000"/>
            <a:ext cx="6708025" cy="381375"/>
          </a:xfrm>
        </p:spPr>
        <p:txBody>
          <a:bodyPr/>
          <a:lstStyle>
            <a:lvl1pPr>
              <a:defRPr spc="0" baseline="0"/>
            </a:lvl1pPr>
          </a:lstStyle>
          <a:p>
            <a:r>
              <a:rPr lang="en-GB" noProof="0" dirty="0">
                <a:effectLst/>
              </a:rPr>
              <a:t>Enter slide title</a:t>
            </a:r>
            <a:endParaRPr lang="en-GB"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9" name="Inhaltsplatzhalter 7"/>
          <p:cNvSpPr>
            <a:spLocks noGrp="1"/>
          </p:cNvSpPr>
          <p:nvPr>
            <p:ph sz="quarter" idx="13" hasCustomPrompt="1"/>
          </p:nvPr>
        </p:nvSpPr>
        <p:spPr>
          <a:xfrm>
            <a:off x="934841" y="1113586"/>
            <a:ext cx="7885633" cy="3456386"/>
          </a:xfrm>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ntents">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3" y="1006081"/>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8" name="Inhaltsplatzhalter 10"/>
          <p:cNvSpPr>
            <a:spLocks noGrp="1"/>
          </p:cNvSpPr>
          <p:nvPr>
            <p:ph sz="quarter" idx="18" hasCustomPrompt="1"/>
          </p:nvPr>
        </p:nvSpPr>
        <p:spPr>
          <a:xfrm>
            <a:off x="5003806" y="1003406"/>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wo contents (grey)">
    <p:spTree>
      <p:nvGrpSpPr>
        <p:cNvPr id="1" name=""/>
        <p:cNvGrpSpPr/>
        <p:nvPr/>
      </p:nvGrpSpPr>
      <p:grpSpPr>
        <a:xfrm>
          <a:off x="0" y="0"/>
          <a:ext cx="0" cy="0"/>
          <a:chOff x="0" y="0"/>
          <a:chExt cx="0" cy="0"/>
        </a:xfrm>
      </p:grpSpPr>
      <p:sp>
        <p:nvSpPr>
          <p:cNvPr id="10" name="Rechteck 9"/>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17" name="Inhaltsplatzhalter 10"/>
          <p:cNvSpPr>
            <a:spLocks noGrp="1"/>
          </p:cNvSpPr>
          <p:nvPr>
            <p:ph sz="quarter" idx="18" hasCustomPrompt="1"/>
          </p:nvPr>
        </p:nvSpPr>
        <p:spPr>
          <a:xfrm>
            <a:off x="938422" y="1087360"/>
            <a:ext cx="3781425" cy="3428689"/>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8" name="Inhaltsplatzhalter 10"/>
          <p:cNvSpPr>
            <a:spLocks noGrp="1"/>
          </p:cNvSpPr>
          <p:nvPr>
            <p:ph sz="quarter" idx="19" hasCustomPrompt="1"/>
          </p:nvPr>
        </p:nvSpPr>
        <p:spPr>
          <a:xfrm>
            <a:off x="4899235" y="1084678"/>
            <a:ext cx="3781425" cy="3431366"/>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gre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7" name="Rechteck 6"/>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on picture (high)">
    <p:spTree>
      <p:nvGrpSpPr>
        <p:cNvPr id="1" name=""/>
        <p:cNvGrpSpPr/>
        <p:nvPr/>
      </p:nvGrpSpPr>
      <p:grpSpPr>
        <a:xfrm>
          <a:off x="0" y="0"/>
          <a:ext cx="0" cy="0"/>
          <a:chOff x="0" y="0"/>
          <a:chExt cx="0" cy="0"/>
        </a:xfrm>
      </p:grpSpPr>
      <p:pic>
        <p:nvPicPr>
          <p:cNvPr id="8"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 t="13691" r="643" b="11426"/>
          <a:stretch/>
        </p:blipFill>
        <p:spPr bwMode="auto">
          <a:xfrm>
            <a:off x="827095" y="764860"/>
            <a:ext cx="8316905" cy="4183385"/>
          </a:xfrm>
          <a:prstGeom prst="rect">
            <a:avLst/>
          </a:prstGeom>
          <a:noFill/>
          <a:extLst>
            <a:ext uri="{909E8E84-426E-40DD-AFC4-6F175D3DCCD1}">
              <a14:hiddenFill xmlns:a14="http://schemas.microsoft.com/office/drawing/2010/main">
                <a:solidFill>
                  <a:srgbClr val="FFFFFF"/>
                </a:solidFill>
              </a14:hiddenFill>
            </a:ext>
          </a:extLst>
        </p:spPr>
      </p:pic>
      <p:sp>
        <p:nvSpPr>
          <p:cNvPr id="10" name="Foliennummernplatzhalter 9"/>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2" name="Titel 1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noProof="0" dirty="0"/>
          </a:p>
        </p:txBody>
      </p:sp>
      <p:sp>
        <p:nvSpPr>
          <p:cNvPr id="14" name="Textplatzhalter 13"/>
          <p:cNvSpPr>
            <a:spLocks noGrp="1"/>
          </p:cNvSpPr>
          <p:nvPr>
            <p:ph type="body" sz="quarter" idx="13" hasCustomPrompt="1"/>
          </p:nvPr>
        </p:nvSpPr>
        <p:spPr>
          <a:xfrm>
            <a:off x="827088" y="764867"/>
            <a:ext cx="2289712" cy="4183379"/>
          </a:xfrm>
          <a:solidFill>
            <a:schemeClr val="bg1">
              <a:alpha val="75000"/>
            </a:schemeClr>
          </a:solidFill>
        </p:spPr>
        <p:txBody>
          <a:bodyPr lIns="72000" tIns="432000" rIns="36000" bIns="36000" anchor="t" anchorCtr="0"/>
          <a:lstStyle>
            <a:lvl1pPr marL="177792" indent="-177792">
              <a:lnSpc>
                <a:spcPct val="110000"/>
              </a:lnSpc>
              <a:spcAft>
                <a:spcPts val="0"/>
              </a:spcAft>
              <a:buFont typeface="Arial" panose="020B0604020202020204" pitchFamily="34" charset="0"/>
              <a:buChar char="•"/>
              <a:defRPr sz="1700"/>
            </a:lvl1pPr>
            <a:lvl2pPr>
              <a:lnSpc>
                <a:spcPct val="110000"/>
              </a:lnSpc>
              <a:spcBef>
                <a:spcPts val="0"/>
              </a:spcBef>
              <a:spcAft>
                <a:spcPts val="0"/>
              </a:spcAft>
              <a:defRPr sz="1700"/>
            </a:lvl2pPr>
            <a:lvl3pPr>
              <a:lnSpc>
                <a:spcPct val="110000"/>
              </a:lnSpc>
              <a:spcBef>
                <a:spcPts val="0"/>
              </a:spcBef>
              <a:spcAft>
                <a:spcPts val="0"/>
              </a:spcAft>
              <a:defRPr sz="1700"/>
            </a:lvl3pPr>
            <a:lvl4pPr>
              <a:lnSpc>
                <a:spcPct val="110000"/>
              </a:lnSpc>
              <a:spcBef>
                <a:spcPts val="0"/>
              </a:spcBef>
              <a:spcAft>
                <a:spcPts val="0"/>
              </a:spcAft>
              <a:defRPr sz="1700"/>
            </a:lvl4pPr>
            <a:lvl5pPr>
              <a:lnSpc>
                <a:spcPct val="110000"/>
              </a:lnSpc>
              <a:spcBef>
                <a:spcPts val="0"/>
              </a:spcBef>
              <a:spcAft>
                <a:spcPts val="0"/>
              </a:spcAft>
              <a:defRPr sz="1700"/>
            </a:lvl5pPr>
          </a:lstStyle>
          <a:p>
            <a:pPr lvl="0"/>
            <a:r>
              <a:rPr lang="en-GB" noProof="0" dirty="0"/>
              <a:t>Edit master text format</a:t>
            </a:r>
          </a:p>
          <a:p>
            <a:pPr lvl="1"/>
            <a:r>
              <a:rPr lang="en-GB" noProof="0" dirty="0"/>
              <a:t>Second level</a:t>
            </a:r>
            <a:endParaRPr lang="de-DE" dirty="0"/>
          </a:p>
          <a:p>
            <a:pPr lvl="2"/>
            <a:r>
              <a:rPr lang="en-GB" noProof="0" dirty="0"/>
              <a:t>Third level</a:t>
            </a:r>
            <a:endParaRPr lang="de-DE" dirty="0"/>
          </a:p>
          <a:p>
            <a:pPr lvl="3"/>
            <a:r>
              <a:rPr lang="en-GB" noProof="0" dirty="0"/>
              <a:t>Fourth level</a:t>
            </a:r>
            <a:endParaRPr lang="de-DE" dirty="0"/>
          </a:p>
          <a:p>
            <a:pPr lvl="4"/>
            <a:r>
              <a:rPr lang="en-GB" noProof="0" dirty="0"/>
              <a:t>Fifth level</a:t>
            </a:r>
            <a:endParaRPr lang="en-GB" dirty="0"/>
          </a:p>
        </p:txBody>
      </p:sp>
      <p:pic>
        <p:nvPicPr>
          <p:cNvPr id="9"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827014"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hteck 12"/>
          <p:cNvSpPr>
            <a:spLocks noChangeArrowheads="1"/>
          </p:cNvSpPr>
          <p:nvPr userDrawn="1"/>
        </p:nvSpPr>
        <p:spPr bwMode="auto">
          <a:xfrm>
            <a:off x="12" y="764860"/>
            <a:ext cx="648000" cy="648000"/>
          </a:xfrm>
          <a:prstGeom prst="rect">
            <a:avLst/>
          </a:prstGeom>
          <a:solidFill>
            <a:srgbClr val="B9B9B9"/>
          </a:solidFill>
          <a:ln>
            <a:noFill/>
          </a:ln>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11" y="216000"/>
            <a:ext cx="6708025"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CH" dirty="0">
                <a:effectLst/>
              </a:rPr>
              <a:t>Enter </a:t>
            </a:r>
            <a:r>
              <a:rPr lang="de-CH" dirty="0" err="1">
                <a:effectLst/>
              </a:rPr>
              <a:t>slide</a:t>
            </a:r>
            <a:r>
              <a:rPr lang="de-CH" dirty="0">
                <a:effectLst/>
              </a:rPr>
              <a:t> title</a:t>
            </a:r>
            <a:endParaRPr lang="en-GB" noProof="0" dirty="0"/>
          </a:p>
        </p:txBody>
      </p:sp>
      <p:sp>
        <p:nvSpPr>
          <p:cNvPr id="18" name="Foliennummernplatzhalter 5"/>
          <p:cNvSpPr>
            <a:spLocks noGrp="1"/>
          </p:cNvSpPr>
          <p:nvPr>
            <p:ph type="sldNum" sz="quarter" idx="4"/>
          </p:nvPr>
        </p:nvSpPr>
        <p:spPr>
          <a:xfrm>
            <a:off x="8206312" y="4968000"/>
            <a:ext cx="575742" cy="147638"/>
          </a:xfrm>
          <a:prstGeom prst="rect">
            <a:avLst/>
          </a:prstGeom>
        </p:spPr>
        <p:txBody>
          <a:bodyPr vert="horz" wrap="square" lIns="0" tIns="0" rIns="0" bIns="0" numCol="1" anchor="t" anchorCtr="0" compatLnSpc="1">
            <a:prstTxWarp prst="textNoShape">
              <a:avLst/>
            </a:prstTxWarp>
          </a:bodyPr>
          <a:lstStyle>
            <a:lvl1pPr>
              <a:spcBef>
                <a:spcPct val="0"/>
              </a:spcBef>
              <a:defRPr sz="800" smtClean="0">
                <a:latin typeface="+mn-lt"/>
              </a:defRPr>
            </a:lvl1pPr>
          </a:lstStyle>
          <a:p>
            <a:pPr algn="r">
              <a:defRPr/>
            </a:pPr>
            <a:r>
              <a:rPr lang="de-DE" dirty="0"/>
              <a:t>Page </a:t>
            </a:r>
            <a:fld id="{EBC07571-3134-BB4B-B83F-1A9FE18D34F3}" type="slidenum">
              <a:rPr lang="de-DE" smtClean="0"/>
              <a:pPr algn="r">
                <a:defRPr/>
              </a:pPr>
              <a:t>‹#›</a:t>
            </a:fld>
            <a:endParaRPr lang="de-DE" dirty="0"/>
          </a:p>
        </p:txBody>
      </p:sp>
      <p:sp>
        <p:nvSpPr>
          <p:cNvPr id="6" name="Rechteck 12"/>
          <p:cNvSpPr>
            <a:spLocks noChangeArrowheads="1"/>
          </p:cNvSpPr>
          <p:nvPr/>
        </p:nvSpPr>
        <p:spPr bwMode="auto">
          <a:xfrm>
            <a:off x="12" y="1059659"/>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3000" y="1006082"/>
            <a:ext cx="7742237" cy="3509963"/>
          </a:xfrm>
          <a:prstGeom prst="rect">
            <a:avLst/>
          </a:prstGeom>
        </p:spPr>
        <p:txBody>
          <a:bodyPr vert="horz" lIns="0" tIns="0" rIns="0" bIns="0" rtlCol="0">
            <a:noAutofit/>
          </a:body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pic>
        <p:nvPicPr>
          <p:cNvPr id="8" name="Bild 14" descr="PSI-Logo_narrow_30k.eps"/>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bwMode="auto">
          <a:xfrm>
            <a:off x="828000"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9" r:id="rId1"/>
    <p:sldLayoutId id="2147483974" r:id="rId2"/>
    <p:sldLayoutId id="2147483976" r:id="rId3"/>
    <p:sldLayoutId id="2147483973" r:id="rId4"/>
    <p:sldLayoutId id="2147483977" r:id="rId5"/>
    <p:sldLayoutId id="2147483979" r:id="rId6"/>
    <p:sldLayoutId id="2147483978" r:id="rId7"/>
    <p:sldLayoutId id="2147483980" r:id="rId8"/>
  </p:sldLayoutIdLst>
  <p:transition spd="med"/>
  <p:hf hdr="0"/>
  <p:txStyles>
    <p:title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p:titleStyle>
    <p:body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p:bodyStyle>
    <p:otherStyle>
      <a:defPPr>
        <a:defRPr lang="de-DE"/>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4.png"/><Relationship Id="rId7"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jpg"/></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0.sv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814399" y="3435846"/>
            <a:ext cx="7969249" cy="450050"/>
          </a:xfrm>
        </p:spPr>
        <p:txBody>
          <a:bodyPr/>
          <a:lstStyle/>
          <a:p>
            <a:r>
              <a:rPr lang="en-GB" noProof="0" dirty="0"/>
              <a:t>Control System GUI Development @ PSI</a:t>
            </a:r>
            <a:endParaRPr lang="en-GB" dirty="0"/>
          </a:p>
        </p:txBody>
      </p:sp>
      <p:sp>
        <p:nvSpPr>
          <p:cNvPr id="9" name="Untertitel 8"/>
          <p:cNvSpPr>
            <a:spLocks noGrp="1"/>
          </p:cNvSpPr>
          <p:nvPr>
            <p:ph type="subTitle" sz="quarter" idx="1"/>
          </p:nvPr>
        </p:nvSpPr>
        <p:spPr/>
        <p:txBody>
          <a:bodyPr/>
          <a:lstStyle/>
          <a:p>
            <a:r>
              <a:rPr lang="en-GB" noProof="0" dirty="0"/>
              <a:t>Simon Rees ::  Software Engineer  ::  Large Facility Controls Section</a:t>
            </a:r>
          </a:p>
        </p:txBody>
      </p:sp>
      <p:sp>
        <p:nvSpPr>
          <p:cNvPr id="10" name="Textplatzhalter 9"/>
          <p:cNvSpPr>
            <a:spLocks noGrp="1"/>
          </p:cNvSpPr>
          <p:nvPr>
            <p:ph type="body" sz="quarter" idx="11"/>
          </p:nvPr>
        </p:nvSpPr>
        <p:spPr/>
        <p:txBody>
          <a:bodyPr/>
          <a:lstStyle/>
          <a:p>
            <a:pPr>
              <a:lnSpc>
                <a:spcPct val="110000"/>
              </a:lnSpc>
              <a:spcBef>
                <a:spcPts val="0"/>
              </a:spcBef>
            </a:pPr>
            <a:r>
              <a:rPr lang="en-GB" sz="1600" b="1" dirty="0">
                <a:solidFill>
                  <a:srgbClr val="969696"/>
                </a:solidFill>
                <a:latin typeface="+mn-lt"/>
              </a:rPr>
              <a:t>Controls GUI and Centralised Application Platforms Workshop </a:t>
            </a:r>
            <a:r>
              <a:rPr lang="en-GB" sz="1600" b="1" kern="1000" spc="30" dirty="0">
                <a:solidFill>
                  <a:srgbClr val="969696"/>
                </a:solidFill>
                <a:latin typeface="+mn-lt"/>
                <a:cs typeface="Franklin Gothic Book"/>
              </a:rPr>
              <a:t>September 2022</a:t>
            </a:r>
          </a:p>
          <a:p>
            <a:endParaRPr lang="en-GB" dirty="0"/>
          </a:p>
        </p:txBody>
      </p:sp>
    </p:spTree>
    <p:extLst>
      <p:ext uri="{BB962C8B-B14F-4D97-AF65-F5344CB8AC3E}">
        <p14:creationId xmlns:p14="http://schemas.microsoft.com/office/powerpoint/2010/main" val="185931394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B8AE8-0120-71DE-F604-42E6186144D6}"/>
              </a:ext>
            </a:extLst>
          </p:cNvPr>
          <p:cNvSpPr>
            <a:spLocks noGrp="1"/>
          </p:cNvSpPr>
          <p:nvPr>
            <p:ph type="title"/>
          </p:nvPr>
        </p:nvSpPr>
        <p:spPr/>
        <p:txBody>
          <a:bodyPr/>
          <a:lstStyle/>
          <a:p>
            <a:r>
              <a:rPr lang="en-CH" dirty="0"/>
              <a:t>EPICS integration – </a:t>
            </a:r>
            <a:r>
              <a:rPr lang="en-CH" sz="2000" dirty="0"/>
              <a:t>Approach 2</a:t>
            </a:r>
          </a:p>
        </p:txBody>
      </p:sp>
      <p:sp>
        <p:nvSpPr>
          <p:cNvPr id="4" name="Slide Number Placeholder 3">
            <a:extLst>
              <a:ext uri="{FF2B5EF4-FFF2-40B4-BE49-F238E27FC236}">
                <a16:creationId xmlns:a16="http://schemas.microsoft.com/office/drawing/2014/main" id="{59B80AFA-45C9-8F38-0CBE-CFB8AE9EDF57}"/>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10</a:t>
            </a:fld>
            <a:endParaRPr lang="de-DE" dirty="0"/>
          </a:p>
        </p:txBody>
      </p:sp>
      <p:sp>
        <p:nvSpPr>
          <p:cNvPr id="5" name="Inhaltsplatzhalter 1">
            <a:extLst>
              <a:ext uri="{FF2B5EF4-FFF2-40B4-BE49-F238E27FC236}">
                <a16:creationId xmlns:a16="http://schemas.microsoft.com/office/drawing/2014/main" id="{6E0B1EEF-8A34-6066-2AF7-25B10B52A537}"/>
              </a:ext>
            </a:extLst>
          </p:cNvPr>
          <p:cNvSpPr txBox="1">
            <a:spLocks/>
          </p:cNvSpPr>
          <p:nvPr/>
        </p:nvSpPr>
        <p:spPr>
          <a:xfrm>
            <a:off x="5004048" y="847953"/>
            <a:ext cx="3240360" cy="87327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i="1" kern="1000" dirty="0">
                <a:solidFill>
                  <a:srgbClr val="686868"/>
                </a:solidFill>
                <a:latin typeface="+mj-lt"/>
                <a:ea typeface="+mj-ea"/>
                <a:cs typeface="+mj-cs"/>
              </a:rPr>
              <a:t>“use EPICS as a flexible field bus, but use other technologies on top…”</a:t>
            </a:r>
          </a:p>
        </p:txBody>
      </p:sp>
      <p:grpSp>
        <p:nvGrpSpPr>
          <p:cNvPr id="2" name="Group 1">
            <a:extLst>
              <a:ext uri="{FF2B5EF4-FFF2-40B4-BE49-F238E27FC236}">
                <a16:creationId xmlns:a16="http://schemas.microsoft.com/office/drawing/2014/main" id="{A4896BC9-5B29-ECA3-DFA2-BA5FFFCB7244}"/>
              </a:ext>
            </a:extLst>
          </p:cNvPr>
          <p:cNvGrpSpPr/>
          <p:nvPr/>
        </p:nvGrpSpPr>
        <p:grpSpPr>
          <a:xfrm>
            <a:off x="979545" y="1131590"/>
            <a:ext cx="3287929" cy="3532345"/>
            <a:chOff x="5639538" y="3094862"/>
            <a:chExt cx="2817600" cy="3213105"/>
          </a:xfrm>
        </p:grpSpPr>
        <p:sp>
          <p:nvSpPr>
            <p:cNvPr id="25" name="TextBox 24">
              <a:extLst>
                <a:ext uri="{FF2B5EF4-FFF2-40B4-BE49-F238E27FC236}">
                  <a16:creationId xmlns:a16="http://schemas.microsoft.com/office/drawing/2014/main" id="{86E674FB-FE14-C5BB-F73A-C2E2465D1C6E}"/>
                </a:ext>
              </a:extLst>
            </p:cNvPr>
            <p:cNvSpPr txBox="1"/>
            <p:nvPr/>
          </p:nvSpPr>
          <p:spPr>
            <a:xfrm>
              <a:off x="7361560" y="3864181"/>
              <a:ext cx="914400" cy="711439"/>
            </a:xfrm>
            <a:prstGeom prst="rect">
              <a:avLst/>
            </a:prstGeom>
            <a:noFill/>
          </p:spPr>
          <p:txBody>
            <a:bodyPr wrap="none" lIns="0" tIns="0" rIns="0" bIns="0" rtlCol="0">
              <a:noAutofit/>
            </a:bodyPr>
            <a:lstStyle/>
            <a:p>
              <a:pPr>
                <a:lnSpc>
                  <a:spcPct val="110000"/>
                </a:lnSpc>
                <a:spcBef>
                  <a:spcPts val="0"/>
                </a:spcBef>
              </a:pPr>
              <a:r>
                <a:rPr lang="en-GB" sz="1200" kern="1000" spc="30" dirty="0">
                  <a:latin typeface="+mn-lt"/>
                  <a:cs typeface="Franklin Gothic Book"/>
                </a:rPr>
                <a:t>e</a:t>
              </a:r>
              <a:r>
                <a:rPr lang="en-CH" sz="1200" kern="1000" spc="30" dirty="0">
                  <a:latin typeface="+mn-lt"/>
                  <a:cs typeface="Franklin Gothic Book"/>
                </a:rPr>
                <a:t>g X-Motif,</a:t>
              </a:r>
              <a:br>
                <a:rPr lang="en-CH" sz="1200" kern="1000" spc="30" dirty="0">
                  <a:latin typeface="+mn-lt"/>
                  <a:cs typeface="Franklin Gothic Book"/>
                </a:rPr>
              </a:br>
              <a:r>
                <a:rPr lang="en-CH" sz="1200" kern="1000" spc="30" dirty="0">
                  <a:latin typeface="+mn-lt"/>
                  <a:cs typeface="Franklin Gothic Book"/>
                </a:rPr>
                <a:t>Java Swing,</a:t>
              </a:r>
              <a:br>
                <a:rPr lang="en-CH" sz="1200" kern="1000" spc="30" dirty="0">
                  <a:latin typeface="+mn-lt"/>
                  <a:cs typeface="Franklin Gothic Book"/>
                </a:rPr>
              </a:br>
              <a:r>
                <a:rPr lang="en-CH" sz="1200" kern="1000" spc="30" dirty="0">
                  <a:latin typeface="+mn-lt"/>
                  <a:cs typeface="Franklin Gothic Book"/>
                </a:rPr>
                <a:t>C++/Qt,</a:t>
              </a:r>
            </a:p>
            <a:p>
              <a:pPr>
                <a:lnSpc>
                  <a:spcPct val="110000"/>
                </a:lnSpc>
                <a:spcBef>
                  <a:spcPts val="0"/>
                </a:spcBef>
              </a:pPr>
              <a:r>
                <a:rPr lang="en-CH" sz="1200" kern="1000" spc="30" dirty="0">
                  <a:latin typeface="+mn-lt"/>
                  <a:cs typeface="Franklin Gothic Book"/>
                </a:rPr>
                <a:t>Python/Qt</a:t>
              </a:r>
            </a:p>
          </p:txBody>
        </p:sp>
        <p:sp>
          <p:nvSpPr>
            <p:cNvPr id="26" name="TextBox 25">
              <a:extLst>
                <a:ext uri="{FF2B5EF4-FFF2-40B4-BE49-F238E27FC236}">
                  <a16:creationId xmlns:a16="http://schemas.microsoft.com/office/drawing/2014/main" id="{512646FF-7015-BC06-4D12-AFAAC25B730E}"/>
                </a:ext>
              </a:extLst>
            </p:cNvPr>
            <p:cNvSpPr txBox="1"/>
            <p:nvPr/>
          </p:nvSpPr>
          <p:spPr>
            <a:xfrm>
              <a:off x="7379398" y="5183428"/>
              <a:ext cx="1077740" cy="508500"/>
            </a:xfrm>
            <a:prstGeom prst="rect">
              <a:avLst/>
            </a:prstGeom>
            <a:noFill/>
          </p:spPr>
          <p:txBody>
            <a:bodyPr wrap="none" lIns="0" tIns="0" rIns="0" bIns="0" rtlCol="0">
              <a:noAutofit/>
            </a:bodyPr>
            <a:lstStyle/>
            <a:p>
              <a:pPr>
                <a:lnSpc>
                  <a:spcPct val="110000"/>
                </a:lnSpc>
                <a:spcBef>
                  <a:spcPts val="0"/>
                </a:spcBef>
              </a:pPr>
              <a:r>
                <a:rPr lang="en-GB" sz="1200" kern="1000" spc="30" dirty="0">
                  <a:latin typeface="+mn-lt"/>
                  <a:cs typeface="Franklin Gothic Book"/>
                </a:rPr>
                <a:t>e</a:t>
              </a:r>
              <a:r>
                <a:rPr lang="en-CH" sz="1200" kern="1000" spc="30" dirty="0">
                  <a:latin typeface="+mn-lt"/>
                  <a:cs typeface="Franklin Gothic Book"/>
                </a:rPr>
                <a:t>g VME, IFC,</a:t>
              </a:r>
              <a:br>
                <a:rPr lang="en-CH" sz="1200" kern="1000" spc="30" dirty="0">
                  <a:latin typeface="+mn-lt"/>
                  <a:cs typeface="Franklin Gothic Book"/>
                </a:rPr>
              </a:br>
              <a:r>
                <a:rPr lang="en-CH" sz="1200" kern="1000" spc="30" dirty="0">
                  <a:latin typeface="+mn-lt"/>
                  <a:cs typeface="Franklin Gothic Book"/>
                </a:rPr>
                <a:t>compact PCI</a:t>
              </a:r>
            </a:p>
          </p:txBody>
        </p:sp>
        <p:pic>
          <p:nvPicPr>
            <p:cNvPr id="27" name="Picture 4">
              <a:extLst>
                <a:ext uri="{FF2B5EF4-FFF2-40B4-BE49-F238E27FC236}">
                  <a16:creationId xmlns:a16="http://schemas.microsoft.com/office/drawing/2014/main" id="{3A9586BF-51FD-7E06-472B-62BDF2408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6" y="5203661"/>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B212AA8-DCD1-88EF-28DD-476E3F12E2E0}"/>
                </a:ext>
              </a:extLst>
            </p:cNvPr>
            <p:cNvGrpSpPr/>
            <p:nvPr/>
          </p:nvGrpSpPr>
          <p:grpSpPr>
            <a:xfrm>
              <a:off x="5639538" y="3094862"/>
              <a:ext cx="2308169" cy="3213105"/>
              <a:chOff x="5639538" y="3094862"/>
              <a:chExt cx="2308169" cy="3213105"/>
            </a:xfrm>
          </p:grpSpPr>
          <p:grpSp>
            <p:nvGrpSpPr>
              <p:cNvPr id="29" name="Group 28">
                <a:extLst>
                  <a:ext uri="{FF2B5EF4-FFF2-40B4-BE49-F238E27FC236}">
                    <a16:creationId xmlns:a16="http://schemas.microsoft.com/office/drawing/2014/main" id="{29940153-941B-15C9-E3AD-340A663A3062}"/>
                  </a:ext>
                </a:extLst>
              </p:cNvPr>
              <p:cNvGrpSpPr/>
              <p:nvPr/>
            </p:nvGrpSpPr>
            <p:grpSpPr>
              <a:xfrm>
                <a:off x="5639538" y="3094862"/>
                <a:ext cx="2308169" cy="3213105"/>
                <a:chOff x="893300" y="2327459"/>
                <a:chExt cx="2308169" cy="3213105"/>
              </a:xfrm>
            </p:grpSpPr>
            <p:sp>
              <p:nvSpPr>
                <p:cNvPr id="31" name="Rectangle 30">
                  <a:extLst>
                    <a:ext uri="{FF2B5EF4-FFF2-40B4-BE49-F238E27FC236}">
                      <a16:creationId xmlns:a16="http://schemas.microsoft.com/office/drawing/2014/main" id="{F66A5E6A-F708-3967-6009-9CEA8280E4B8}"/>
                    </a:ext>
                  </a:extLst>
                </p:cNvPr>
                <p:cNvSpPr/>
                <p:nvPr/>
              </p:nvSpPr>
              <p:spPr bwMode="auto">
                <a:xfrm>
                  <a:off x="1620842" y="4346086"/>
                  <a:ext cx="914400" cy="47734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32" name="Oval 31">
                  <a:extLst>
                    <a:ext uri="{FF2B5EF4-FFF2-40B4-BE49-F238E27FC236}">
                      <a16:creationId xmlns:a16="http://schemas.microsoft.com/office/drawing/2014/main" id="{590A41E3-FD69-F3B1-4029-DC08111BDB3A}"/>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33" name="Rectangle 32">
                  <a:extLst>
                    <a:ext uri="{FF2B5EF4-FFF2-40B4-BE49-F238E27FC236}">
                      <a16:creationId xmlns:a16="http://schemas.microsoft.com/office/drawing/2014/main" id="{C522B9E6-38D6-C3EF-2791-214B02AB9195}"/>
                    </a:ext>
                  </a:extLst>
                </p:cNvPr>
                <p:cNvSpPr/>
                <p:nvPr/>
              </p:nvSpPr>
              <p:spPr bwMode="auto">
                <a:xfrm>
                  <a:off x="1620842" y="2993697"/>
                  <a:ext cx="914400" cy="10362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100" dirty="0">
                      <a:latin typeface="Times" charset="0"/>
                    </a:rPr>
                    <a:t>Desktop Client Application</a:t>
                  </a:r>
                </a:p>
              </p:txBody>
            </p:sp>
            <p:sp>
              <p:nvSpPr>
                <p:cNvPr id="34" name="Oval 33">
                  <a:extLst>
                    <a:ext uri="{FF2B5EF4-FFF2-40B4-BE49-F238E27FC236}">
                      <a16:creationId xmlns:a16="http://schemas.microsoft.com/office/drawing/2014/main" id="{C6C9FC20-945B-2BF3-E5D9-E9023E223D57}"/>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Actuators</a:t>
                  </a:r>
                </a:p>
              </p:txBody>
            </p:sp>
            <p:pic>
              <p:nvPicPr>
                <p:cNvPr id="35" name="Graphic 34" descr="User with solid fill">
                  <a:extLst>
                    <a:ext uri="{FF2B5EF4-FFF2-40B4-BE49-F238E27FC236}">
                      <a16:creationId xmlns:a16="http://schemas.microsoft.com/office/drawing/2014/main" id="{73E2368F-472C-4D20-7A56-CBE3F0FEF0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36" name="Line 15">
                  <a:extLst>
                    <a:ext uri="{FF2B5EF4-FFF2-40B4-BE49-F238E27FC236}">
                      <a16:creationId xmlns:a16="http://schemas.microsoft.com/office/drawing/2014/main" id="{B3A3C194-D048-3D05-B458-62C92109F8AA}"/>
                    </a:ext>
                  </a:extLst>
                </p:cNvPr>
                <p:cNvSpPr>
                  <a:spLocks noChangeShapeType="1"/>
                </p:cNvSpPr>
                <p:nvPr/>
              </p:nvSpPr>
              <p:spPr bwMode="auto">
                <a:xfrm flipV="1">
                  <a:off x="2078042" y="4035989"/>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37" name="Line 15">
                  <a:extLst>
                    <a:ext uri="{FF2B5EF4-FFF2-40B4-BE49-F238E27FC236}">
                      <a16:creationId xmlns:a16="http://schemas.microsoft.com/office/drawing/2014/main" id="{2C4AD788-09E3-AB3F-7C2D-0B04D1783E41}"/>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38" name="Line 15">
                  <a:extLst>
                    <a:ext uri="{FF2B5EF4-FFF2-40B4-BE49-F238E27FC236}">
                      <a16:creationId xmlns:a16="http://schemas.microsoft.com/office/drawing/2014/main" id="{A06F3CB8-5AF7-78E4-2391-E5B53552394B}"/>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39" name="Line 15">
                  <a:extLst>
                    <a:ext uri="{FF2B5EF4-FFF2-40B4-BE49-F238E27FC236}">
                      <a16:creationId xmlns:a16="http://schemas.microsoft.com/office/drawing/2014/main" id="{07B5ACA9-005F-F123-0207-0035B9AD25C0}"/>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grpSp>
          <p:sp>
            <p:nvSpPr>
              <p:cNvPr id="30" name="TextBox 29">
                <a:extLst>
                  <a:ext uri="{FF2B5EF4-FFF2-40B4-BE49-F238E27FC236}">
                    <a16:creationId xmlns:a16="http://schemas.microsoft.com/office/drawing/2014/main" id="{EEAA1378-BA7B-7C26-F272-668F033A8A73}"/>
                  </a:ext>
                </a:extLst>
              </p:cNvPr>
              <p:cNvSpPr txBox="1"/>
              <p:nvPr/>
            </p:nvSpPr>
            <p:spPr>
              <a:xfrm>
                <a:off x="6426734" y="4278196"/>
                <a:ext cx="770906" cy="388670"/>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1100" kern="1000" spc="30" dirty="0">
                    <a:latin typeface="Times" pitchFamily="2" charset="0"/>
                    <a:cs typeface="Franklin Gothic Book"/>
                  </a:rPr>
                  <a:t>Intelligence</a:t>
                </a:r>
              </a:p>
            </p:txBody>
          </p:sp>
        </p:grpSp>
      </p:grpSp>
      <p:grpSp>
        <p:nvGrpSpPr>
          <p:cNvPr id="45" name="Group 44">
            <a:extLst>
              <a:ext uri="{FF2B5EF4-FFF2-40B4-BE49-F238E27FC236}">
                <a16:creationId xmlns:a16="http://schemas.microsoft.com/office/drawing/2014/main" id="{52C34E68-F458-3621-3256-799B5E512A4B}"/>
              </a:ext>
            </a:extLst>
          </p:cNvPr>
          <p:cNvGrpSpPr/>
          <p:nvPr/>
        </p:nvGrpSpPr>
        <p:grpSpPr>
          <a:xfrm>
            <a:off x="2116298" y="3061102"/>
            <a:ext cx="432029" cy="231798"/>
            <a:chOff x="2383799" y="3212976"/>
            <a:chExt cx="523795" cy="260012"/>
          </a:xfrm>
        </p:grpSpPr>
        <p:sp>
          <p:nvSpPr>
            <p:cNvPr id="46" name="TextBox 45">
              <a:extLst>
                <a:ext uri="{FF2B5EF4-FFF2-40B4-BE49-F238E27FC236}">
                  <a16:creationId xmlns:a16="http://schemas.microsoft.com/office/drawing/2014/main" id="{F6AFBC79-ACF8-7E77-048A-C231C8C04B00}"/>
                </a:ext>
              </a:extLst>
            </p:cNvPr>
            <p:cNvSpPr txBox="1"/>
            <p:nvPr/>
          </p:nvSpPr>
          <p:spPr>
            <a:xfrm>
              <a:off x="2727219" y="3212976"/>
              <a:ext cx="180375" cy="216024"/>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47" name="Picture 4">
              <a:extLst>
                <a:ext uri="{FF2B5EF4-FFF2-40B4-BE49-F238E27FC236}">
                  <a16:creationId xmlns:a16="http://schemas.microsoft.com/office/drawing/2014/main" id="{D4202554-C68B-0666-284A-3F3CD464E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799" y="3238412"/>
              <a:ext cx="235147" cy="234576"/>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Inhaltsplatzhalter 1">
            <a:extLst>
              <a:ext uri="{FF2B5EF4-FFF2-40B4-BE49-F238E27FC236}">
                <a16:creationId xmlns:a16="http://schemas.microsoft.com/office/drawing/2014/main" id="{187DB265-2EFD-0C10-E64B-5559E8D1C2D5}"/>
              </a:ext>
            </a:extLst>
          </p:cNvPr>
          <p:cNvSpPr txBox="1">
            <a:spLocks/>
          </p:cNvSpPr>
          <p:nvPr/>
        </p:nvSpPr>
        <p:spPr>
          <a:xfrm>
            <a:off x="4427983" y="2067694"/>
            <a:ext cx="4320473" cy="92045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The user experience with a desktop client applications is potentially (but not always)  richer </a:t>
            </a:r>
            <a:r>
              <a:rPr lang="en-GB" sz="1600" kern="1000" dirty="0">
                <a:solidFill>
                  <a:srgbClr val="686868"/>
                </a:solidFill>
                <a:latin typeface="+mj-lt"/>
                <a:ea typeface="+mj-ea"/>
                <a:cs typeface="+mj-cs"/>
                <a:sym typeface="Wingdings" pitchFamily="2" charset="2"/>
              </a:rPr>
              <a:t></a:t>
            </a:r>
            <a:endParaRPr lang="en-GB" sz="1600" kern="1000" dirty="0">
              <a:solidFill>
                <a:srgbClr val="686868"/>
              </a:solidFill>
              <a:latin typeface="+mj-lt"/>
              <a:ea typeface="+mj-ea"/>
              <a:cs typeface="+mj-cs"/>
            </a:endParaRPr>
          </a:p>
        </p:txBody>
      </p:sp>
      <p:sp>
        <p:nvSpPr>
          <p:cNvPr id="49" name="Inhaltsplatzhalter 1">
            <a:extLst>
              <a:ext uri="{FF2B5EF4-FFF2-40B4-BE49-F238E27FC236}">
                <a16:creationId xmlns:a16="http://schemas.microsoft.com/office/drawing/2014/main" id="{35AF5861-71A7-E0D4-5A14-9BE1A77C8DA7}"/>
              </a:ext>
            </a:extLst>
          </p:cNvPr>
          <p:cNvSpPr txBox="1">
            <a:spLocks/>
          </p:cNvSpPr>
          <p:nvPr/>
        </p:nvSpPr>
        <p:spPr>
          <a:xfrm>
            <a:off x="4427984" y="3147814"/>
            <a:ext cx="4320473" cy="1296144"/>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But it requires the </a:t>
            </a:r>
            <a:r>
              <a:rPr lang="en-GB" sz="1600" strike="sngStrike" kern="1000" dirty="0">
                <a:solidFill>
                  <a:srgbClr val="686868"/>
                </a:solidFill>
                <a:latin typeface="+mj-lt"/>
                <a:ea typeface="+mj-ea"/>
                <a:cs typeface="+mj-cs"/>
              </a:rPr>
              <a:t>enslavement</a:t>
            </a:r>
            <a:r>
              <a:rPr lang="en-GB" sz="1600" kern="1000" dirty="0">
                <a:solidFill>
                  <a:srgbClr val="686868"/>
                </a:solidFill>
                <a:latin typeface="+mj-lt"/>
                <a:ea typeface="+mj-ea"/>
                <a:cs typeface="+mj-cs"/>
              </a:rPr>
              <a:t> </a:t>
            </a:r>
            <a:r>
              <a:rPr lang="en-GB" sz="1600" i="1" kern="1000" dirty="0">
                <a:solidFill>
                  <a:srgbClr val="686868"/>
                </a:solidFill>
                <a:latin typeface="+mj-lt"/>
                <a:ea typeface="+mj-ea"/>
                <a:cs typeface="+mj-cs"/>
              </a:rPr>
              <a:t>services</a:t>
            </a:r>
            <a:r>
              <a:rPr lang="en-GB" sz="1600" kern="1000" dirty="0">
                <a:solidFill>
                  <a:srgbClr val="686868"/>
                </a:solidFill>
                <a:latin typeface="+mj-lt"/>
                <a:ea typeface="+mj-ea"/>
                <a:cs typeface="+mj-cs"/>
              </a:rPr>
              <a:t> of a control system engineer ! </a:t>
            </a:r>
            <a:r>
              <a:rPr lang="en-GB" sz="1600" kern="1000" dirty="0">
                <a:solidFill>
                  <a:srgbClr val="686868"/>
                </a:solidFill>
                <a:latin typeface="+mj-lt"/>
                <a:ea typeface="+mj-ea"/>
                <a:cs typeface="+mj-cs"/>
                <a:sym typeface="Wingdings" pitchFamily="2" charset="2"/>
              </a:rPr>
              <a:t></a:t>
            </a:r>
            <a:br>
              <a:rPr lang="en-GB" sz="1600" kern="1000" dirty="0">
                <a:solidFill>
                  <a:srgbClr val="686868"/>
                </a:solidFill>
                <a:latin typeface="+mj-lt"/>
                <a:ea typeface="+mj-ea"/>
                <a:cs typeface="+mj-cs"/>
                <a:sym typeface="Wingdings" pitchFamily="2" charset="2"/>
              </a:rPr>
            </a:br>
            <a:br>
              <a:rPr lang="en-GB" sz="1600" kern="1000" dirty="0">
                <a:solidFill>
                  <a:srgbClr val="686868"/>
                </a:solidFill>
                <a:latin typeface="+mj-lt"/>
                <a:ea typeface="+mj-ea"/>
                <a:cs typeface="+mj-cs"/>
                <a:sym typeface="Wingdings" pitchFamily="2" charset="2"/>
              </a:rPr>
            </a:br>
            <a:r>
              <a:rPr lang="en-GB" sz="1600" kern="1000" dirty="0">
                <a:solidFill>
                  <a:srgbClr val="686868"/>
                </a:solidFill>
                <a:latin typeface="+mj-lt"/>
                <a:ea typeface="+mj-ea"/>
                <a:cs typeface="+mj-cs"/>
                <a:sym typeface="Wingdings" pitchFamily="2" charset="2"/>
              </a:rPr>
              <a:t>(ideally one who cares about UX !)</a:t>
            </a:r>
            <a:endParaRPr lang="en-GB" sz="1600" kern="1000" dirty="0">
              <a:solidFill>
                <a:srgbClr val="686868"/>
              </a:solidFill>
              <a:latin typeface="+mj-lt"/>
              <a:ea typeface="+mj-ea"/>
              <a:cs typeface="+mj-cs"/>
            </a:endParaRPr>
          </a:p>
        </p:txBody>
      </p:sp>
      <p:sp>
        <p:nvSpPr>
          <p:cNvPr id="50" name="Rounded Rectangular Callout 49">
            <a:extLst>
              <a:ext uri="{FF2B5EF4-FFF2-40B4-BE49-F238E27FC236}">
                <a16:creationId xmlns:a16="http://schemas.microsoft.com/office/drawing/2014/main" id="{31D87EC8-9AC5-E156-002A-5665183F5B3B}"/>
              </a:ext>
            </a:extLst>
          </p:cNvPr>
          <p:cNvSpPr/>
          <p:nvPr/>
        </p:nvSpPr>
        <p:spPr bwMode="auto">
          <a:xfrm>
            <a:off x="2745571" y="952109"/>
            <a:ext cx="1433904" cy="575203"/>
          </a:xfrm>
          <a:prstGeom prst="wedgeRoundRectCallout">
            <a:avLst>
              <a:gd name="adj1" fmla="val -63710"/>
              <a:gd name="adj2" fmla="val 108328"/>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400" i="1" dirty="0">
                <a:latin typeface="Times" charset="0"/>
              </a:rPr>
              <a:t>Desktop Client Application</a:t>
            </a:r>
          </a:p>
        </p:txBody>
      </p:sp>
      <p:pic>
        <p:nvPicPr>
          <p:cNvPr id="51" name="Graphic 50" descr="Lights On with solid fill">
            <a:extLst>
              <a:ext uri="{FF2B5EF4-FFF2-40B4-BE49-F238E27FC236}">
                <a16:creationId xmlns:a16="http://schemas.microsoft.com/office/drawing/2014/main" id="{01CC6EE5-51BC-3831-945E-1E25271016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99992" y="1047116"/>
            <a:ext cx="385187" cy="385187"/>
          </a:xfrm>
          <a:prstGeom prst="rect">
            <a:avLst/>
          </a:prstGeom>
        </p:spPr>
      </p:pic>
    </p:spTree>
    <p:extLst>
      <p:ext uri="{BB962C8B-B14F-4D97-AF65-F5344CB8AC3E}">
        <p14:creationId xmlns:p14="http://schemas.microsoft.com/office/powerpoint/2010/main" val="3572060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A6F8C6-BE35-06EF-D291-B3CE415959D9}"/>
              </a:ext>
            </a:extLst>
          </p:cNvPr>
          <p:cNvSpPr>
            <a:spLocks noGrp="1"/>
          </p:cNvSpPr>
          <p:nvPr>
            <p:ph type="title"/>
          </p:nvPr>
        </p:nvSpPr>
        <p:spPr>
          <a:xfrm>
            <a:off x="2077211" y="216000"/>
            <a:ext cx="4413567" cy="381375"/>
          </a:xfrm>
        </p:spPr>
        <p:txBody>
          <a:bodyPr/>
          <a:lstStyle/>
          <a:p>
            <a:r>
              <a:rPr lang="en-CH" dirty="0"/>
              <a:t>Classic GUI Architecture at PSI </a:t>
            </a:r>
          </a:p>
        </p:txBody>
      </p:sp>
      <p:sp>
        <p:nvSpPr>
          <p:cNvPr id="4" name="Slide Number Placeholder 3">
            <a:extLst>
              <a:ext uri="{FF2B5EF4-FFF2-40B4-BE49-F238E27FC236}">
                <a16:creationId xmlns:a16="http://schemas.microsoft.com/office/drawing/2014/main" id="{B1E93447-5BAD-9B43-A503-A570AB468DD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11</a:t>
            </a:fld>
            <a:endParaRPr lang="de-DE" dirty="0"/>
          </a:p>
        </p:txBody>
      </p:sp>
      <p:sp>
        <p:nvSpPr>
          <p:cNvPr id="5" name="Inhaltsplatzhalter 1">
            <a:extLst>
              <a:ext uri="{FF2B5EF4-FFF2-40B4-BE49-F238E27FC236}">
                <a16:creationId xmlns:a16="http://schemas.microsoft.com/office/drawing/2014/main" id="{6D145263-107C-0C94-72D6-3F102B7568CC}"/>
              </a:ext>
            </a:extLst>
          </p:cNvPr>
          <p:cNvSpPr txBox="1">
            <a:spLocks/>
          </p:cNvSpPr>
          <p:nvPr/>
        </p:nvSpPr>
        <p:spPr>
          <a:xfrm>
            <a:off x="904796" y="627534"/>
            <a:ext cx="5553674" cy="284351"/>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dirty="0"/>
              <a:t>“</a:t>
            </a:r>
            <a:r>
              <a:rPr lang="en-GB" sz="1400" i="1" dirty="0"/>
              <a:t>You have to know the past to understand the present</a:t>
            </a:r>
            <a:r>
              <a:rPr lang="en-GB" sz="1400" dirty="0"/>
              <a:t>” - Carl Sagan 1980</a:t>
            </a:r>
          </a:p>
        </p:txBody>
      </p:sp>
      <p:grpSp>
        <p:nvGrpSpPr>
          <p:cNvPr id="23" name="Group 22">
            <a:extLst>
              <a:ext uri="{FF2B5EF4-FFF2-40B4-BE49-F238E27FC236}">
                <a16:creationId xmlns:a16="http://schemas.microsoft.com/office/drawing/2014/main" id="{67CEF145-9016-F6E0-5DCF-AB59B152D528}"/>
              </a:ext>
            </a:extLst>
          </p:cNvPr>
          <p:cNvGrpSpPr>
            <a:grpSpLocks noChangeAspect="1"/>
          </p:cNvGrpSpPr>
          <p:nvPr/>
        </p:nvGrpSpPr>
        <p:grpSpPr>
          <a:xfrm>
            <a:off x="1045950" y="1491630"/>
            <a:ext cx="2635683" cy="2724069"/>
            <a:chOff x="5639538" y="3094862"/>
            <a:chExt cx="2808220" cy="3213105"/>
          </a:xfrm>
        </p:grpSpPr>
        <p:sp>
          <p:nvSpPr>
            <p:cNvPr id="24" name="TextBox 23">
              <a:extLst>
                <a:ext uri="{FF2B5EF4-FFF2-40B4-BE49-F238E27FC236}">
                  <a16:creationId xmlns:a16="http://schemas.microsoft.com/office/drawing/2014/main" id="{70E3AC93-F96F-C265-5460-60D7FDD8F08C}"/>
                </a:ext>
              </a:extLst>
            </p:cNvPr>
            <p:cNvSpPr txBox="1"/>
            <p:nvPr/>
          </p:nvSpPr>
          <p:spPr>
            <a:xfrm>
              <a:off x="7389850" y="3847789"/>
              <a:ext cx="914400" cy="269780"/>
            </a:xfrm>
            <a:prstGeom prst="rect">
              <a:avLst/>
            </a:prstGeom>
            <a:noFill/>
          </p:spPr>
          <p:txBody>
            <a:bodyPr wrap="none" lIns="0" tIns="0" rIns="0" bIns="0" rtlCol="0">
              <a:noAutofit/>
            </a:bodyPr>
            <a:lstStyle>
              <a:defPPr>
                <a:defRPr lang="de-CH"/>
              </a:defPPr>
              <a:lvl1pPr>
                <a:lnSpc>
                  <a:spcPct val="110000"/>
                </a:lnSpc>
                <a:spcBef>
                  <a:spcPts val="0"/>
                </a:spcBef>
                <a:defRPr sz="1200" kern="1000" spc="30">
                  <a:latin typeface="+mn-lt"/>
                  <a:cs typeface="Franklin Gothic Book"/>
                </a:defRPr>
              </a:lvl1pPr>
            </a:lstStyle>
            <a:p>
              <a:r>
                <a:rPr lang="en-CH" sz="1000" dirty="0"/>
                <a:t>caQtDm</a:t>
              </a:r>
            </a:p>
          </p:txBody>
        </p:sp>
        <p:sp>
          <p:nvSpPr>
            <p:cNvPr id="25" name="TextBox 24">
              <a:extLst>
                <a:ext uri="{FF2B5EF4-FFF2-40B4-BE49-F238E27FC236}">
                  <a16:creationId xmlns:a16="http://schemas.microsoft.com/office/drawing/2014/main" id="{2EA4742A-06AE-07EA-BEE9-B10247A82A07}"/>
                </a:ext>
              </a:extLst>
            </p:cNvPr>
            <p:cNvSpPr txBox="1"/>
            <p:nvPr/>
          </p:nvSpPr>
          <p:spPr>
            <a:xfrm>
              <a:off x="7370018" y="4694199"/>
              <a:ext cx="1077740" cy="616968"/>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26" name="Picture 4">
              <a:extLst>
                <a:ext uri="{FF2B5EF4-FFF2-40B4-BE49-F238E27FC236}">
                  <a16:creationId xmlns:a16="http://schemas.microsoft.com/office/drawing/2014/main" id="{444FC63B-29AB-0E48-1A0B-C0C76B36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828" y="3810407"/>
              <a:ext cx="311731" cy="3117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004F2B53-AC9E-826A-9024-51230CAAA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5" y="4885839"/>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5F715F3-7E89-9294-AD1C-950F3B465D1E}"/>
                </a:ext>
              </a:extLst>
            </p:cNvPr>
            <p:cNvGrpSpPr/>
            <p:nvPr/>
          </p:nvGrpSpPr>
          <p:grpSpPr>
            <a:xfrm>
              <a:off x="5639538" y="3094862"/>
              <a:ext cx="2308169" cy="3213105"/>
              <a:chOff x="5639538" y="3094862"/>
              <a:chExt cx="2308169" cy="3213105"/>
            </a:xfrm>
          </p:grpSpPr>
          <p:grpSp>
            <p:nvGrpSpPr>
              <p:cNvPr id="29" name="Group 28">
                <a:extLst>
                  <a:ext uri="{FF2B5EF4-FFF2-40B4-BE49-F238E27FC236}">
                    <a16:creationId xmlns:a16="http://schemas.microsoft.com/office/drawing/2014/main" id="{A67E531D-515F-CB66-741D-7A5A10D32D58}"/>
                  </a:ext>
                </a:extLst>
              </p:cNvPr>
              <p:cNvGrpSpPr/>
              <p:nvPr/>
            </p:nvGrpSpPr>
            <p:grpSpPr>
              <a:xfrm>
                <a:off x="5639538" y="3094862"/>
                <a:ext cx="2308169" cy="3213105"/>
                <a:chOff x="893300" y="2327459"/>
                <a:chExt cx="2308169" cy="3213105"/>
              </a:xfrm>
            </p:grpSpPr>
            <p:sp>
              <p:nvSpPr>
                <p:cNvPr id="31" name="Rectangle 30">
                  <a:extLst>
                    <a:ext uri="{FF2B5EF4-FFF2-40B4-BE49-F238E27FC236}">
                      <a16:creationId xmlns:a16="http://schemas.microsoft.com/office/drawing/2014/main" id="{A1E76F54-BBA1-E290-8CB2-ABFA3D753A2C}"/>
                    </a:ext>
                  </a:extLst>
                </p:cNvPr>
                <p:cNvSpPr/>
                <p:nvPr/>
              </p:nvSpPr>
              <p:spPr bwMode="auto">
                <a:xfrm>
                  <a:off x="1620842" y="3706531"/>
                  <a:ext cx="914400" cy="1116897"/>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0"/>
                    </a:spcBef>
                  </a:pPr>
                  <a:r>
                    <a:rPr lang="en-CH" sz="1000">
                      <a:latin typeface="Times" pitchFamily="2" charset="0"/>
                    </a:rPr>
                    <a:t>EPICS IOCs</a:t>
                  </a:r>
                </a:p>
              </p:txBody>
            </p:sp>
            <p:sp>
              <p:nvSpPr>
                <p:cNvPr id="32" name="Oval 31">
                  <a:extLst>
                    <a:ext uri="{FF2B5EF4-FFF2-40B4-BE49-F238E27FC236}">
                      <a16:creationId xmlns:a16="http://schemas.microsoft.com/office/drawing/2014/main" id="{05BFC85A-AA57-67DC-2B63-77C29B17F2CC}"/>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Sensors</a:t>
                  </a:r>
                </a:p>
              </p:txBody>
            </p:sp>
            <p:sp>
              <p:nvSpPr>
                <p:cNvPr id="33" name="Rectangle 32">
                  <a:extLst>
                    <a:ext uri="{FF2B5EF4-FFF2-40B4-BE49-F238E27FC236}">
                      <a16:creationId xmlns:a16="http://schemas.microsoft.com/office/drawing/2014/main" id="{CF264B3E-9FED-6E5C-7D06-6096F8070B9C}"/>
                    </a:ext>
                  </a:extLst>
                </p:cNvPr>
                <p:cNvSpPr>
                  <a:spLocks noChangeAspect="1"/>
                </p:cNvSpPr>
                <p:nvPr/>
              </p:nvSpPr>
              <p:spPr bwMode="auto">
                <a:xfrm>
                  <a:off x="1620842" y="2993698"/>
                  <a:ext cx="914400" cy="4103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pitchFamily="2" charset="0"/>
                    </a:rPr>
                    <a:t>Display Panel</a:t>
                  </a:r>
                </a:p>
              </p:txBody>
            </p:sp>
            <p:sp>
              <p:nvSpPr>
                <p:cNvPr id="34" name="Oval 33">
                  <a:extLst>
                    <a:ext uri="{FF2B5EF4-FFF2-40B4-BE49-F238E27FC236}">
                      <a16:creationId xmlns:a16="http://schemas.microsoft.com/office/drawing/2014/main" id="{09FDBDE4-3F81-EC1C-FB87-2C07B6E1083F}"/>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Actuators</a:t>
                  </a:r>
                </a:p>
              </p:txBody>
            </p:sp>
            <p:pic>
              <p:nvPicPr>
                <p:cNvPr id="35" name="Graphic 34" descr="User with solid fill">
                  <a:extLst>
                    <a:ext uri="{FF2B5EF4-FFF2-40B4-BE49-F238E27FC236}">
                      <a16:creationId xmlns:a16="http://schemas.microsoft.com/office/drawing/2014/main" id="{735FA083-0C53-7436-542A-A674E7850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36" name="Line 15">
                  <a:extLst>
                    <a:ext uri="{FF2B5EF4-FFF2-40B4-BE49-F238E27FC236}">
                      <a16:creationId xmlns:a16="http://schemas.microsoft.com/office/drawing/2014/main" id="{B8F255F6-CCD6-A519-BBFE-45A16699FEFF}"/>
                    </a:ext>
                  </a:extLst>
                </p:cNvPr>
                <p:cNvSpPr>
                  <a:spLocks noChangeShapeType="1"/>
                </p:cNvSpPr>
                <p:nvPr/>
              </p:nvSpPr>
              <p:spPr bwMode="auto">
                <a:xfrm flipV="1">
                  <a:off x="2078042" y="3404042"/>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sp>
              <p:nvSpPr>
                <p:cNvPr id="37" name="Line 15">
                  <a:extLst>
                    <a:ext uri="{FF2B5EF4-FFF2-40B4-BE49-F238E27FC236}">
                      <a16:creationId xmlns:a16="http://schemas.microsoft.com/office/drawing/2014/main" id="{F84053B5-B74B-7898-948C-DE5358534112}"/>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sp>
              <p:nvSpPr>
                <p:cNvPr id="38" name="Line 15">
                  <a:extLst>
                    <a:ext uri="{FF2B5EF4-FFF2-40B4-BE49-F238E27FC236}">
                      <a16:creationId xmlns:a16="http://schemas.microsoft.com/office/drawing/2014/main" id="{E0C75A62-2252-D334-10B0-2D5AC34DF5F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sp>
              <p:nvSpPr>
                <p:cNvPr id="39" name="Line 15">
                  <a:extLst>
                    <a:ext uri="{FF2B5EF4-FFF2-40B4-BE49-F238E27FC236}">
                      <a16:creationId xmlns:a16="http://schemas.microsoft.com/office/drawing/2014/main" id="{CE0A3287-C138-B387-CE7B-96646D66D7F3}"/>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grpSp>
          <p:sp>
            <p:nvSpPr>
              <p:cNvPr id="30" name="TextBox 29">
                <a:extLst>
                  <a:ext uri="{FF2B5EF4-FFF2-40B4-BE49-F238E27FC236}">
                    <a16:creationId xmlns:a16="http://schemas.microsoft.com/office/drawing/2014/main" id="{CDF8EA34-D249-64C0-F621-FA73365D6091}"/>
                  </a:ext>
                </a:extLst>
              </p:cNvPr>
              <p:cNvSpPr txBox="1"/>
              <p:nvPr/>
            </p:nvSpPr>
            <p:spPr>
              <a:xfrm>
                <a:off x="6436595" y="4777178"/>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40" name="Inhaltsplatzhalter 1">
            <a:extLst>
              <a:ext uri="{FF2B5EF4-FFF2-40B4-BE49-F238E27FC236}">
                <a16:creationId xmlns:a16="http://schemas.microsoft.com/office/drawing/2014/main" id="{3859881E-B022-8911-1704-44E15828B9D4}"/>
              </a:ext>
            </a:extLst>
          </p:cNvPr>
          <p:cNvSpPr txBox="1">
            <a:spLocks/>
          </p:cNvSpPr>
          <p:nvPr/>
        </p:nvSpPr>
        <p:spPr>
          <a:xfrm>
            <a:off x="5141430"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i="1" kern="1000" dirty="0">
                <a:solidFill>
                  <a:srgbClr val="686868"/>
                </a:solidFill>
                <a:latin typeface="+mj-lt"/>
                <a:ea typeface="+mj-ea"/>
                <a:cs typeface="+mj-cs"/>
              </a:rPr>
              <a:t>Thin IOC / Fat GUI Client</a:t>
            </a:r>
          </a:p>
        </p:txBody>
      </p:sp>
      <p:sp>
        <p:nvSpPr>
          <p:cNvPr id="41" name="Inhaltsplatzhalter 1">
            <a:extLst>
              <a:ext uri="{FF2B5EF4-FFF2-40B4-BE49-F238E27FC236}">
                <a16:creationId xmlns:a16="http://schemas.microsoft.com/office/drawing/2014/main" id="{FB05130A-B40D-80B4-3ECB-9392EB24FD7E}"/>
              </a:ext>
            </a:extLst>
          </p:cNvPr>
          <p:cNvSpPr txBox="1">
            <a:spLocks/>
          </p:cNvSpPr>
          <p:nvPr/>
        </p:nvSpPr>
        <p:spPr>
          <a:xfrm>
            <a:off x="824172"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400" i="1" kern="1000" dirty="0">
                <a:solidFill>
                  <a:srgbClr val="686868"/>
                </a:solidFill>
                <a:latin typeface="+mj-lt"/>
                <a:ea typeface="+mj-ea"/>
                <a:cs typeface="+mj-cs"/>
              </a:rPr>
              <a:t>Fat IOC / Thin GUI Client</a:t>
            </a:r>
          </a:p>
        </p:txBody>
      </p:sp>
      <p:sp>
        <p:nvSpPr>
          <p:cNvPr id="60" name="Inhaltsplatzhalter 1">
            <a:extLst>
              <a:ext uri="{FF2B5EF4-FFF2-40B4-BE49-F238E27FC236}">
                <a16:creationId xmlns:a16="http://schemas.microsoft.com/office/drawing/2014/main" id="{77A128AB-9045-5961-B7A7-14C13E7F1D29}"/>
              </a:ext>
            </a:extLst>
          </p:cNvPr>
          <p:cNvSpPr txBox="1">
            <a:spLocks/>
          </p:cNvSpPr>
          <p:nvPr/>
        </p:nvSpPr>
        <p:spPr>
          <a:xfrm>
            <a:off x="965722" y="987574"/>
            <a:ext cx="3174230" cy="48357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SLS and </a:t>
            </a:r>
            <a:r>
              <a:rPr lang="en-GB" sz="1200" kern="1000" dirty="0" err="1">
                <a:solidFill>
                  <a:srgbClr val="686868"/>
                </a:solidFill>
                <a:latin typeface="+mj-lt"/>
                <a:ea typeface="+mj-ea"/>
                <a:cs typeface="+mj-cs"/>
              </a:rPr>
              <a:t>SwissFEL</a:t>
            </a:r>
            <a:r>
              <a:rPr lang="en-GB" sz="1200" kern="1000" dirty="0">
                <a:solidFill>
                  <a:srgbClr val="686868"/>
                </a:solidFill>
                <a:latin typeface="+mj-lt"/>
                <a:ea typeface="+mj-ea"/>
                <a:cs typeface="+mj-cs"/>
              </a:rPr>
              <a:t> were designed from the start to use EPICS</a:t>
            </a:r>
          </a:p>
        </p:txBody>
      </p:sp>
      <p:sp>
        <p:nvSpPr>
          <p:cNvPr id="61" name="Inhaltsplatzhalter 1">
            <a:extLst>
              <a:ext uri="{FF2B5EF4-FFF2-40B4-BE49-F238E27FC236}">
                <a16:creationId xmlns:a16="http://schemas.microsoft.com/office/drawing/2014/main" id="{AECF1D5C-ABF3-8026-E4A9-CC3C38EBC59E}"/>
              </a:ext>
            </a:extLst>
          </p:cNvPr>
          <p:cNvSpPr txBox="1">
            <a:spLocks/>
          </p:cNvSpPr>
          <p:nvPr/>
        </p:nvSpPr>
        <p:spPr>
          <a:xfrm>
            <a:off x="4628302" y="987574"/>
            <a:ext cx="4264173" cy="51090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HIPA and PROSCAN started with a different control system architecture (ACS) and were migrated to EPICS later</a:t>
            </a:r>
          </a:p>
        </p:txBody>
      </p:sp>
      <p:grpSp>
        <p:nvGrpSpPr>
          <p:cNvPr id="62" name="Group 61">
            <a:extLst>
              <a:ext uri="{FF2B5EF4-FFF2-40B4-BE49-F238E27FC236}">
                <a16:creationId xmlns:a16="http://schemas.microsoft.com/office/drawing/2014/main" id="{345F8DFD-67B7-F73B-CFDE-80F9602AE99E}"/>
              </a:ext>
            </a:extLst>
          </p:cNvPr>
          <p:cNvGrpSpPr>
            <a:grpSpLocks noChangeAspect="1"/>
          </p:cNvGrpSpPr>
          <p:nvPr/>
        </p:nvGrpSpPr>
        <p:grpSpPr>
          <a:xfrm>
            <a:off x="5227131" y="1491630"/>
            <a:ext cx="2551675" cy="2749013"/>
            <a:chOff x="5639538" y="3094862"/>
            <a:chExt cx="2817600" cy="3213105"/>
          </a:xfrm>
        </p:grpSpPr>
        <p:sp>
          <p:nvSpPr>
            <p:cNvPr id="63" name="TextBox 62">
              <a:extLst>
                <a:ext uri="{FF2B5EF4-FFF2-40B4-BE49-F238E27FC236}">
                  <a16:creationId xmlns:a16="http://schemas.microsoft.com/office/drawing/2014/main" id="{97D67187-01F0-15B7-55E4-909A2F80DF98}"/>
                </a:ext>
              </a:extLst>
            </p:cNvPr>
            <p:cNvSpPr txBox="1"/>
            <p:nvPr/>
          </p:nvSpPr>
          <p:spPr>
            <a:xfrm>
              <a:off x="7403517" y="3955115"/>
              <a:ext cx="914400" cy="697264"/>
            </a:xfrm>
            <a:prstGeom prst="rect">
              <a:avLst/>
            </a:prstGeom>
            <a:noFill/>
          </p:spPr>
          <p:txBody>
            <a:bodyPr wrap="none" lIns="0" tIns="0" rIns="0" bIns="0" rtlCol="0">
              <a:noAutofit/>
            </a:bodyPr>
            <a:lstStyle/>
            <a:p>
              <a:pPr>
                <a:lnSpc>
                  <a:spcPct val="110000"/>
                </a:lnSpc>
                <a:spcBef>
                  <a:spcPts val="0"/>
                </a:spcBef>
              </a:pPr>
              <a:r>
                <a:rPr lang="en-CH" sz="1000" kern="1000" spc="30">
                  <a:latin typeface="+mn-lt"/>
                  <a:cs typeface="Franklin Gothic Book"/>
                </a:rPr>
                <a:t>Java Swing,</a:t>
              </a:r>
              <a:br>
                <a:rPr lang="en-CH" sz="1000" kern="1000" spc="30">
                  <a:latin typeface="+mn-lt"/>
                  <a:cs typeface="Franklin Gothic Book"/>
                </a:rPr>
              </a:br>
              <a:r>
                <a:rPr lang="en-CH" sz="1000" kern="1000" spc="30">
                  <a:latin typeface="+mn-lt"/>
                  <a:cs typeface="Franklin Gothic Book"/>
                </a:rPr>
                <a:t>C++/Qt,</a:t>
              </a:r>
            </a:p>
            <a:p>
              <a:pPr>
                <a:lnSpc>
                  <a:spcPct val="110000"/>
                </a:lnSpc>
                <a:spcBef>
                  <a:spcPts val="0"/>
                </a:spcBef>
              </a:pPr>
              <a:r>
                <a:rPr lang="en-CH" sz="1000" kern="1000" spc="30">
                  <a:latin typeface="+mn-lt"/>
                  <a:cs typeface="Franklin Gothic Book"/>
                </a:rPr>
                <a:t>Python Qt</a:t>
              </a:r>
            </a:p>
          </p:txBody>
        </p:sp>
        <p:sp>
          <p:nvSpPr>
            <p:cNvPr id="64" name="TextBox 63">
              <a:extLst>
                <a:ext uri="{FF2B5EF4-FFF2-40B4-BE49-F238E27FC236}">
                  <a16:creationId xmlns:a16="http://schemas.microsoft.com/office/drawing/2014/main" id="{5053674E-39C3-4D51-090C-FA4F26E222A7}"/>
                </a:ext>
              </a:extLst>
            </p:cNvPr>
            <p:cNvSpPr txBox="1"/>
            <p:nvPr/>
          </p:nvSpPr>
          <p:spPr>
            <a:xfrm>
              <a:off x="7379398" y="5057848"/>
              <a:ext cx="1077740" cy="634807"/>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65" name="Picture 4">
              <a:extLst>
                <a:ext uri="{FF2B5EF4-FFF2-40B4-BE49-F238E27FC236}">
                  <a16:creationId xmlns:a16="http://schemas.microsoft.com/office/drawing/2014/main" id="{2069F237-FF71-1FF0-FBFC-540C4D81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6" y="5203661"/>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7F4B3BE8-9CEE-ECDA-EF49-D1F42360C0AB}"/>
                </a:ext>
              </a:extLst>
            </p:cNvPr>
            <p:cNvGrpSpPr/>
            <p:nvPr/>
          </p:nvGrpSpPr>
          <p:grpSpPr>
            <a:xfrm>
              <a:off x="5639538" y="3094862"/>
              <a:ext cx="2308169" cy="3213105"/>
              <a:chOff x="5639538" y="3094862"/>
              <a:chExt cx="2308169" cy="3213105"/>
            </a:xfrm>
          </p:grpSpPr>
          <p:grpSp>
            <p:nvGrpSpPr>
              <p:cNvPr id="67" name="Group 66">
                <a:extLst>
                  <a:ext uri="{FF2B5EF4-FFF2-40B4-BE49-F238E27FC236}">
                    <a16:creationId xmlns:a16="http://schemas.microsoft.com/office/drawing/2014/main" id="{431503C1-277D-7776-B58D-DF2EAF05DB6D}"/>
                  </a:ext>
                </a:extLst>
              </p:cNvPr>
              <p:cNvGrpSpPr/>
              <p:nvPr/>
            </p:nvGrpSpPr>
            <p:grpSpPr>
              <a:xfrm>
                <a:off x="5639538" y="3094862"/>
                <a:ext cx="2308169" cy="3213105"/>
                <a:chOff x="893300" y="2327459"/>
                <a:chExt cx="2308169" cy="3213105"/>
              </a:xfrm>
            </p:grpSpPr>
            <p:sp>
              <p:nvSpPr>
                <p:cNvPr id="69" name="Rectangle 68">
                  <a:extLst>
                    <a:ext uri="{FF2B5EF4-FFF2-40B4-BE49-F238E27FC236}">
                      <a16:creationId xmlns:a16="http://schemas.microsoft.com/office/drawing/2014/main" id="{68BEB90D-7DF7-9159-3808-70EC8F5754F2}"/>
                    </a:ext>
                  </a:extLst>
                </p:cNvPr>
                <p:cNvSpPr/>
                <p:nvPr/>
              </p:nvSpPr>
              <p:spPr bwMode="auto">
                <a:xfrm>
                  <a:off x="1620842" y="4346086"/>
                  <a:ext cx="914400" cy="47734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EPICS IOCs</a:t>
                  </a:r>
                </a:p>
              </p:txBody>
            </p:sp>
            <p:sp>
              <p:nvSpPr>
                <p:cNvPr id="70" name="Oval 69">
                  <a:extLst>
                    <a:ext uri="{FF2B5EF4-FFF2-40B4-BE49-F238E27FC236}">
                      <a16:creationId xmlns:a16="http://schemas.microsoft.com/office/drawing/2014/main" id="{474895D2-3109-088D-3D72-1879CBFA027A}"/>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Sensors</a:t>
                  </a:r>
                </a:p>
              </p:txBody>
            </p:sp>
            <p:sp>
              <p:nvSpPr>
                <p:cNvPr id="71" name="Rectangle 70">
                  <a:extLst>
                    <a:ext uri="{FF2B5EF4-FFF2-40B4-BE49-F238E27FC236}">
                      <a16:creationId xmlns:a16="http://schemas.microsoft.com/office/drawing/2014/main" id="{F4388EC7-9498-AAF4-DDFA-0E10D41AC897}"/>
                    </a:ext>
                  </a:extLst>
                </p:cNvPr>
                <p:cNvSpPr/>
                <p:nvPr/>
              </p:nvSpPr>
              <p:spPr bwMode="auto">
                <a:xfrm>
                  <a:off x="1620842" y="2993697"/>
                  <a:ext cx="914400" cy="10362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Client Application</a:t>
                  </a:r>
                </a:p>
              </p:txBody>
            </p:sp>
            <p:sp>
              <p:nvSpPr>
                <p:cNvPr id="72" name="Oval 71">
                  <a:extLst>
                    <a:ext uri="{FF2B5EF4-FFF2-40B4-BE49-F238E27FC236}">
                      <a16:creationId xmlns:a16="http://schemas.microsoft.com/office/drawing/2014/main" id="{73468770-0390-C191-E6AA-643B5CB537AB}"/>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charset="0"/>
                    </a:rPr>
                    <a:t>Actuators</a:t>
                  </a:r>
                </a:p>
              </p:txBody>
            </p:sp>
            <p:pic>
              <p:nvPicPr>
                <p:cNvPr id="73" name="Graphic 72" descr="User with solid fill">
                  <a:extLst>
                    <a:ext uri="{FF2B5EF4-FFF2-40B4-BE49-F238E27FC236}">
                      <a16:creationId xmlns:a16="http://schemas.microsoft.com/office/drawing/2014/main" id="{43727D53-AB89-19BD-83A3-3C0EE6F7F7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74" name="Line 15">
                  <a:extLst>
                    <a:ext uri="{FF2B5EF4-FFF2-40B4-BE49-F238E27FC236}">
                      <a16:creationId xmlns:a16="http://schemas.microsoft.com/office/drawing/2014/main" id="{43A675DF-D714-3B5C-B436-6380DC11B66C}"/>
                    </a:ext>
                  </a:extLst>
                </p:cNvPr>
                <p:cNvSpPr>
                  <a:spLocks noChangeShapeType="1"/>
                </p:cNvSpPr>
                <p:nvPr/>
              </p:nvSpPr>
              <p:spPr bwMode="auto">
                <a:xfrm flipV="1">
                  <a:off x="2078042" y="4035989"/>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sp>
              <p:nvSpPr>
                <p:cNvPr id="75" name="Line 15">
                  <a:extLst>
                    <a:ext uri="{FF2B5EF4-FFF2-40B4-BE49-F238E27FC236}">
                      <a16:creationId xmlns:a16="http://schemas.microsoft.com/office/drawing/2014/main" id="{BFED413A-D7FC-B5EB-3813-D9A03BFF270C}"/>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sp>
              <p:nvSpPr>
                <p:cNvPr id="76" name="Line 15">
                  <a:extLst>
                    <a:ext uri="{FF2B5EF4-FFF2-40B4-BE49-F238E27FC236}">
                      <a16:creationId xmlns:a16="http://schemas.microsoft.com/office/drawing/2014/main" id="{BE39E30E-3CF3-8F2B-4F30-6EF3E12F0A7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sp>
              <p:nvSpPr>
                <p:cNvPr id="77" name="Line 15">
                  <a:extLst>
                    <a:ext uri="{FF2B5EF4-FFF2-40B4-BE49-F238E27FC236}">
                      <a16:creationId xmlns:a16="http://schemas.microsoft.com/office/drawing/2014/main" id="{54826AC8-B655-876E-D683-03237E9AAA2C}"/>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grpSp>
          <p:sp>
            <p:nvSpPr>
              <p:cNvPr id="68" name="TextBox 67">
                <a:extLst>
                  <a:ext uri="{FF2B5EF4-FFF2-40B4-BE49-F238E27FC236}">
                    <a16:creationId xmlns:a16="http://schemas.microsoft.com/office/drawing/2014/main" id="{CE2ACD86-CB0F-C739-3F33-72EF3D7F9F0C}"/>
                  </a:ext>
                </a:extLst>
              </p:cNvPr>
              <p:cNvSpPr txBox="1"/>
              <p:nvPr/>
            </p:nvSpPr>
            <p:spPr>
              <a:xfrm>
                <a:off x="6454836" y="4378104"/>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83" name="Title 1">
            <a:extLst>
              <a:ext uri="{FF2B5EF4-FFF2-40B4-BE49-F238E27FC236}">
                <a16:creationId xmlns:a16="http://schemas.microsoft.com/office/drawing/2014/main" id="{439C81AB-A3C0-DACB-3633-9E6691F8B977}"/>
              </a:ext>
            </a:extLst>
          </p:cNvPr>
          <p:cNvSpPr txBox="1">
            <a:spLocks/>
          </p:cNvSpPr>
          <p:nvPr/>
        </p:nvSpPr>
        <p:spPr bwMode="auto">
          <a:xfrm>
            <a:off x="1802142" y="4705991"/>
            <a:ext cx="5976664" cy="278119"/>
          </a:xfrm>
          <a:prstGeom prst="rect">
            <a:avLst/>
          </a:prstGeom>
          <a:noFill/>
          <a:ln>
            <a:noFill/>
          </a:ln>
          <a:extLs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a:lstStyle>
          <a:p>
            <a:pPr>
              <a:spcAft>
                <a:spcPts val="300"/>
              </a:spcAft>
            </a:pPr>
            <a:r>
              <a:rPr lang="en-US" sz="1200" dirty="0"/>
              <a:t>=&gt; our GUI architectures of today are determined by events &gt; 20 years ago ! </a:t>
            </a:r>
          </a:p>
        </p:txBody>
      </p:sp>
    </p:spTree>
    <p:extLst>
      <p:ext uri="{BB962C8B-B14F-4D97-AF65-F5344CB8AC3E}">
        <p14:creationId xmlns:p14="http://schemas.microsoft.com/office/powerpoint/2010/main" val="3561452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60" grpId="0"/>
      <p:bldP spid="61" grpId="0"/>
      <p:bldP spid="8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1F1CD4-D469-CF04-5910-54425739F715}"/>
              </a:ext>
            </a:extLst>
          </p:cNvPr>
          <p:cNvSpPr>
            <a:spLocks noGrp="1"/>
          </p:cNvSpPr>
          <p:nvPr>
            <p:ph type="title"/>
          </p:nvPr>
        </p:nvSpPr>
        <p:spPr>
          <a:xfrm>
            <a:off x="2077211" y="216000"/>
            <a:ext cx="5159085" cy="381375"/>
          </a:xfrm>
        </p:spPr>
        <p:txBody>
          <a:bodyPr/>
          <a:lstStyle/>
          <a:p>
            <a:r>
              <a:rPr lang="en-CH" dirty="0"/>
              <a:t>PSI Display Panels – </a:t>
            </a:r>
            <a:r>
              <a:rPr lang="en-CH" sz="2000" dirty="0"/>
              <a:t>how they are made</a:t>
            </a:r>
          </a:p>
        </p:txBody>
      </p:sp>
      <p:sp>
        <p:nvSpPr>
          <p:cNvPr id="4" name="Slide Number Placeholder 3">
            <a:extLst>
              <a:ext uri="{FF2B5EF4-FFF2-40B4-BE49-F238E27FC236}">
                <a16:creationId xmlns:a16="http://schemas.microsoft.com/office/drawing/2014/main" id="{93D914A7-38EB-0B09-694B-4EBCE8DD780B}"/>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12</a:t>
            </a:fld>
            <a:endParaRPr lang="de-DE" dirty="0"/>
          </a:p>
        </p:txBody>
      </p:sp>
      <p:pic>
        <p:nvPicPr>
          <p:cNvPr id="5" name="Picture 4" descr="Graphical user interface&#10;&#10;Description automatically generated">
            <a:extLst>
              <a:ext uri="{FF2B5EF4-FFF2-40B4-BE49-F238E27FC236}">
                <a16:creationId xmlns:a16="http://schemas.microsoft.com/office/drawing/2014/main" id="{6E84F08E-A6E6-8939-1FB6-17AC87DD7495}"/>
              </a:ext>
            </a:extLst>
          </p:cNvPr>
          <p:cNvPicPr>
            <a:picLocks noChangeAspect="1"/>
          </p:cNvPicPr>
          <p:nvPr/>
        </p:nvPicPr>
        <p:blipFill>
          <a:blip r:embed="rId2"/>
          <a:stretch>
            <a:fillRect/>
          </a:stretch>
        </p:blipFill>
        <p:spPr>
          <a:xfrm>
            <a:off x="1484141" y="843558"/>
            <a:ext cx="4672035" cy="3672408"/>
          </a:xfrm>
          <a:prstGeom prst="rect">
            <a:avLst/>
          </a:prstGeom>
        </p:spPr>
      </p:pic>
      <p:sp>
        <p:nvSpPr>
          <p:cNvPr id="6" name="Inhaltsplatzhalter 1">
            <a:extLst>
              <a:ext uri="{FF2B5EF4-FFF2-40B4-BE49-F238E27FC236}">
                <a16:creationId xmlns:a16="http://schemas.microsoft.com/office/drawing/2014/main" id="{ACE746B2-0893-18A0-CF01-8AC134F650AF}"/>
              </a:ext>
            </a:extLst>
          </p:cNvPr>
          <p:cNvSpPr txBox="1">
            <a:spLocks/>
          </p:cNvSpPr>
          <p:nvPr/>
        </p:nvSpPr>
        <p:spPr>
          <a:xfrm>
            <a:off x="1475656" y="4638538"/>
            <a:ext cx="6048672" cy="30947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Used by: Machine Operators, Technical Experts, Control System Engineers</a:t>
            </a:r>
          </a:p>
          <a:p>
            <a:endParaRPr lang="en-GB" sz="1600" kern="1000" dirty="0">
              <a:solidFill>
                <a:srgbClr val="686868"/>
              </a:solidFill>
            </a:endParaRPr>
          </a:p>
        </p:txBody>
      </p:sp>
      <p:sp>
        <p:nvSpPr>
          <p:cNvPr id="7" name="Inhaltsplatzhalter 1">
            <a:extLst>
              <a:ext uri="{FF2B5EF4-FFF2-40B4-BE49-F238E27FC236}">
                <a16:creationId xmlns:a16="http://schemas.microsoft.com/office/drawing/2014/main" id="{698B70F1-9808-6698-08D2-536676DA4C8C}"/>
              </a:ext>
            </a:extLst>
          </p:cNvPr>
          <p:cNvSpPr txBox="1">
            <a:spLocks/>
          </p:cNvSpPr>
          <p:nvPr/>
        </p:nvSpPr>
        <p:spPr>
          <a:xfrm>
            <a:off x="6276975" y="876975"/>
            <a:ext cx="1836205" cy="432048"/>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2000" kern="1000" dirty="0" err="1">
                <a:solidFill>
                  <a:srgbClr val="686868"/>
                </a:solidFill>
                <a:latin typeface="+mj-lt"/>
                <a:ea typeface="+mj-ea"/>
                <a:cs typeface="+mj-cs"/>
              </a:rPr>
              <a:t>caQtDesigner</a:t>
            </a:r>
            <a:endParaRPr lang="en-GB" sz="2000" kern="1000" dirty="0">
              <a:solidFill>
                <a:srgbClr val="686868"/>
              </a:solidFill>
              <a:latin typeface="+mj-lt"/>
              <a:ea typeface="+mj-ea"/>
              <a:cs typeface="+mj-cs"/>
            </a:endParaRPr>
          </a:p>
          <a:p>
            <a:endParaRPr lang="en-GB" sz="2400" kern="1000" dirty="0">
              <a:solidFill>
                <a:srgbClr val="686868"/>
              </a:solidFill>
            </a:endParaRPr>
          </a:p>
        </p:txBody>
      </p:sp>
      <p:pic>
        <p:nvPicPr>
          <p:cNvPr id="8" name="Picture 2" descr="caQtDM - a medm replacement based on QT">
            <a:extLst>
              <a:ext uri="{FF2B5EF4-FFF2-40B4-BE49-F238E27FC236}">
                <a16:creationId xmlns:a16="http://schemas.microsoft.com/office/drawing/2014/main" id="{941CD0DF-8933-B9DC-0E14-78491D094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7620" y="944735"/>
            <a:ext cx="875150" cy="312720"/>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a:extLst>
              <a:ext uri="{FF2B5EF4-FFF2-40B4-BE49-F238E27FC236}">
                <a16:creationId xmlns:a16="http://schemas.microsoft.com/office/drawing/2014/main" id="{2D602841-B475-6031-4BAC-7603FBBC39C1}"/>
              </a:ext>
            </a:extLst>
          </p:cNvPr>
          <p:cNvSpPr/>
          <p:nvPr/>
        </p:nvSpPr>
        <p:spPr bwMode="auto">
          <a:xfrm>
            <a:off x="6534669" y="3691322"/>
            <a:ext cx="1098252" cy="575203"/>
          </a:xfrm>
          <a:prstGeom prst="wedgeRoundRectCallout">
            <a:avLst>
              <a:gd name="adj1" fmla="val -110823"/>
              <a:gd name="adj2" fmla="val -21950"/>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400" i="1" dirty="0">
                <a:latin typeface="Times" charset="0"/>
              </a:rPr>
              <a:t>Property Inspector</a:t>
            </a:r>
          </a:p>
        </p:txBody>
      </p:sp>
      <p:sp>
        <p:nvSpPr>
          <p:cNvPr id="11" name="Rounded Rectangular Callout 10">
            <a:extLst>
              <a:ext uri="{FF2B5EF4-FFF2-40B4-BE49-F238E27FC236}">
                <a16:creationId xmlns:a16="http://schemas.microsoft.com/office/drawing/2014/main" id="{BE4C5B94-60E3-AB64-98E7-ADD373B33673}"/>
              </a:ext>
            </a:extLst>
          </p:cNvPr>
          <p:cNvSpPr/>
          <p:nvPr/>
        </p:nvSpPr>
        <p:spPr bwMode="auto">
          <a:xfrm>
            <a:off x="2411760" y="3723878"/>
            <a:ext cx="1098252" cy="359477"/>
          </a:xfrm>
          <a:prstGeom prst="wedgeRoundRectCallout">
            <a:avLst>
              <a:gd name="adj1" fmla="val -45028"/>
              <a:gd name="adj2" fmla="val -170849"/>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400" i="1" dirty="0">
                <a:latin typeface="Times" charset="0"/>
              </a:rPr>
              <a:t>Canvas</a:t>
            </a:r>
          </a:p>
        </p:txBody>
      </p:sp>
      <p:sp>
        <p:nvSpPr>
          <p:cNvPr id="12" name="Rounded Rectangular Callout 11">
            <a:extLst>
              <a:ext uri="{FF2B5EF4-FFF2-40B4-BE49-F238E27FC236}">
                <a16:creationId xmlns:a16="http://schemas.microsoft.com/office/drawing/2014/main" id="{C78B5283-2464-5A16-711B-9632AF1170A1}"/>
              </a:ext>
            </a:extLst>
          </p:cNvPr>
          <p:cNvSpPr/>
          <p:nvPr/>
        </p:nvSpPr>
        <p:spPr bwMode="auto">
          <a:xfrm>
            <a:off x="179512" y="3291830"/>
            <a:ext cx="1098252" cy="576064"/>
          </a:xfrm>
          <a:prstGeom prst="wedgeRoundRectCallout">
            <a:avLst>
              <a:gd name="adj1" fmla="val 80065"/>
              <a:gd name="adj2" fmla="val -3337"/>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GB" sz="1400" i="1" dirty="0">
                <a:latin typeface="Times" charset="0"/>
              </a:rPr>
              <a:t>W</a:t>
            </a:r>
            <a:r>
              <a:rPr lang="en-CH" sz="1400" i="1" dirty="0">
                <a:latin typeface="Times" charset="0"/>
              </a:rPr>
              <a:t>idget toolbar</a:t>
            </a:r>
          </a:p>
        </p:txBody>
      </p:sp>
      <p:sp>
        <p:nvSpPr>
          <p:cNvPr id="13" name="Rounded Rectangular Callout 12">
            <a:extLst>
              <a:ext uri="{FF2B5EF4-FFF2-40B4-BE49-F238E27FC236}">
                <a16:creationId xmlns:a16="http://schemas.microsoft.com/office/drawing/2014/main" id="{6EBE9C81-FEFF-DF34-DB94-1312BB616C1B}"/>
              </a:ext>
            </a:extLst>
          </p:cNvPr>
          <p:cNvSpPr/>
          <p:nvPr/>
        </p:nvSpPr>
        <p:spPr bwMode="auto">
          <a:xfrm>
            <a:off x="2555776" y="3054979"/>
            <a:ext cx="720080" cy="144016"/>
          </a:xfrm>
          <a:prstGeom prst="wedgeRoundRectCallout">
            <a:avLst>
              <a:gd name="adj1" fmla="val 80065"/>
              <a:gd name="adj2" fmla="val -3337"/>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i="1" dirty="0">
                <a:latin typeface="Times" charset="0"/>
              </a:rPr>
              <a:t>caButton</a:t>
            </a:r>
          </a:p>
        </p:txBody>
      </p:sp>
      <p:sp>
        <p:nvSpPr>
          <p:cNvPr id="15" name="Rounded Rectangular Callout 14">
            <a:extLst>
              <a:ext uri="{FF2B5EF4-FFF2-40B4-BE49-F238E27FC236}">
                <a16:creationId xmlns:a16="http://schemas.microsoft.com/office/drawing/2014/main" id="{38D49F1D-1323-9242-FEA5-4C47DD45883C}"/>
              </a:ext>
            </a:extLst>
          </p:cNvPr>
          <p:cNvSpPr/>
          <p:nvPr/>
        </p:nvSpPr>
        <p:spPr bwMode="auto">
          <a:xfrm>
            <a:off x="2555776" y="2676808"/>
            <a:ext cx="720080" cy="144016"/>
          </a:xfrm>
          <a:prstGeom prst="wedgeRoundRectCallout">
            <a:avLst>
              <a:gd name="adj1" fmla="val 54048"/>
              <a:gd name="adj2" fmla="val -319253"/>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i="1" dirty="0">
                <a:latin typeface="Times" charset="0"/>
              </a:rPr>
              <a:t>caGraph</a:t>
            </a:r>
          </a:p>
        </p:txBody>
      </p:sp>
      <p:sp>
        <p:nvSpPr>
          <p:cNvPr id="19" name="TextBox 18">
            <a:extLst>
              <a:ext uri="{FF2B5EF4-FFF2-40B4-BE49-F238E27FC236}">
                <a16:creationId xmlns:a16="http://schemas.microsoft.com/office/drawing/2014/main" id="{54460C7E-B07D-F5D8-1A9B-F75BAABA1829}"/>
              </a:ext>
            </a:extLst>
          </p:cNvPr>
          <p:cNvSpPr txBox="1"/>
          <p:nvPr/>
        </p:nvSpPr>
        <p:spPr>
          <a:xfrm>
            <a:off x="6276975" y="1268696"/>
            <a:ext cx="1785084" cy="215444"/>
          </a:xfrm>
          <a:prstGeom prst="rect">
            <a:avLst/>
          </a:prstGeom>
          <a:noFill/>
        </p:spPr>
        <p:txBody>
          <a:bodyPr wrap="square">
            <a:spAutoFit/>
          </a:bodyPr>
          <a:lstStyle/>
          <a:p>
            <a:r>
              <a:rPr lang="en-GB" sz="800" i="1" dirty="0"/>
              <a:t>C</a:t>
            </a:r>
            <a:r>
              <a:rPr lang="en-CH" sz="800" i="1" dirty="0"/>
              <a:t>redit: Dr Anton Christian Mezger</a:t>
            </a:r>
          </a:p>
        </p:txBody>
      </p:sp>
      <p:sp>
        <p:nvSpPr>
          <p:cNvPr id="20" name="Inhaltsplatzhalter 1">
            <a:extLst>
              <a:ext uri="{FF2B5EF4-FFF2-40B4-BE49-F238E27FC236}">
                <a16:creationId xmlns:a16="http://schemas.microsoft.com/office/drawing/2014/main" id="{C29AB8A7-AB0B-E9EC-BDEB-894D5E5B58F6}"/>
              </a:ext>
            </a:extLst>
          </p:cNvPr>
          <p:cNvSpPr txBox="1">
            <a:spLocks/>
          </p:cNvSpPr>
          <p:nvPr/>
        </p:nvSpPr>
        <p:spPr>
          <a:xfrm>
            <a:off x="6276975" y="2643758"/>
            <a:ext cx="2520280" cy="264581"/>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Good enough in [x] %  of use cases  </a:t>
            </a:r>
          </a:p>
          <a:p>
            <a:endParaRPr lang="en-GB" sz="1600" kern="1000" dirty="0">
              <a:solidFill>
                <a:srgbClr val="686868"/>
              </a:solidFill>
            </a:endParaRPr>
          </a:p>
        </p:txBody>
      </p:sp>
      <p:sp>
        <p:nvSpPr>
          <p:cNvPr id="21" name="Inhaltsplatzhalter 1">
            <a:extLst>
              <a:ext uri="{FF2B5EF4-FFF2-40B4-BE49-F238E27FC236}">
                <a16:creationId xmlns:a16="http://schemas.microsoft.com/office/drawing/2014/main" id="{9D012031-851F-DFB0-8CEA-17998BD936D7}"/>
              </a:ext>
            </a:extLst>
          </p:cNvPr>
          <p:cNvSpPr txBox="1">
            <a:spLocks/>
          </p:cNvSpPr>
          <p:nvPr/>
        </p:nvSpPr>
        <p:spPr>
          <a:xfrm>
            <a:off x="6276975" y="2884432"/>
            <a:ext cx="2399481" cy="264581"/>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 insert personal opinion here !</a:t>
            </a:r>
          </a:p>
          <a:p>
            <a:pPr marL="0" indent="0">
              <a:buNone/>
            </a:pPr>
            <a:endParaRPr lang="en-GB" sz="1200" kern="1000" dirty="0">
              <a:solidFill>
                <a:srgbClr val="686868"/>
              </a:solidFill>
            </a:endParaRPr>
          </a:p>
        </p:txBody>
      </p:sp>
      <p:sp>
        <p:nvSpPr>
          <p:cNvPr id="22" name="Inhaltsplatzhalter 1">
            <a:extLst>
              <a:ext uri="{FF2B5EF4-FFF2-40B4-BE49-F238E27FC236}">
                <a16:creationId xmlns:a16="http://schemas.microsoft.com/office/drawing/2014/main" id="{A06885AE-D311-7906-68B7-96C01C555728}"/>
              </a:ext>
            </a:extLst>
          </p:cNvPr>
          <p:cNvSpPr txBox="1">
            <a:spLocks/>
          </p:cNvSpPr>
          <p:nvPr/>
        </p:nvSpPr>
        <p:spPr>
          <a:xfrm>
            <a:off x="6276974" y="1707654"/>
            <a:ext cx="2399481" cy="74755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The “gold standard” against which any new tool offerings will be judged !</a:t>
            </a:r>
          </a:p>
          <a:p>
            <a:pPr marL="0" indent="0">
              <a:buNone/>
            </a:pPr>
            <a:endParaRPr lang="en-GB" sz="1200" kern="1000" dirty="0">
              <a:solidFill>
                <a:srgbClr val="686868"/>
              </a:solidFill>
            </a:endParaRPr>
          </a:p>
        </p:txBody>
      </p:sp>
    </p:spTree>
    <p:extLst>
      <p:ext uri="{BB962C8B-B14F-4D97-AF65-F5344CB8AC3E}">
        <p14:creationId xmlns:p14="http://schemas.microsoft.com/office/powerpoint/2010/main" val="262802998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1F1CD4-D469-CF04-5910-54425739F715}"/>
              </a:ext>
            </a:extLst>
          </p:cNvPr>
          <p:cNvSpPr>
            <a:spLocks noGrp="1"/>
          </p:cNvSpPr>
          <p:nvPr>
            <p:ph type="title"/>
          </p:nvPr>
        </p:nvSpPr>
        <p:spPr>
          <a:xfrm>
            <a:off x="1907704" y="216000"/>
            <a:ext cx="7066789" cy="381375"/>
          </a:xfrm>
        </p:spPr>
        <p:txBody>
          <a:bodyPr/>
          <a:lstStyle/>
          <a:p>
            <a:r>
              <a:rPr lang="en-CH" dirty="0"/>
              <a:t>PSI Client Applications </a:t>
            </a:r>
            <a:r>
              <a:rPr lang="en-CH" sz="2000" dirty="0"/>
              <a:t>– how they are made</a:t>
            </a:r>
          </a:p>
        </p:txBody>
      </p:sp>
      <p:sp>
        <p:nvSpPr>
          <p:cNvPr id="4" name="Slide Number Placeholder 3">
            <a:extLst>
              <a:ext uri="{FF2B5EF4-FFF2-40B4-BE49-F238E27FC236}">
                <a16:creationId xmlns:a16="http://schemas.microsoft.com/office/drawing/2014/main" id="{93D914A7-38EB-0B09-694B-4EBCE8DD780B}"/>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13</a:t>
            </a:fld>
            <a:endParaRPr lang="de-DE" dirty="0"/>
          </a:p>
        </p:txBody>
      </p:sp>
      <p:cxnSp>
        <p:nvCxnSpPr>
          <p:cNvPr id="9" name="Straight Connector 8">
            <a:extLst>
              <a:ext uri="{FF2B5EF4-FFF2-40B4-BE49-F238E27FC236}">
                <a16:creationId xmlns:a16="http://schemas.microsoft.com/office/drawing/2014/main" id="{B8EC22AF-777C-CB1D-D381-D61FBA5C07B2}"/>
              </a:ext>
            </a:extLst>
          </p:cNvPr>
          <p:cNvCxnSpPr>
            <a:cxnSpLocks/>
          </p:cNvCxnSpPr>
          <p:nvPr/>
        </p:nvCxnSpPr>
        <p:spPr bwMode="auto">
          <a:xfrm>
            <a:off x="3779912" y="987574"/>
            <a:ext cx="0" cy="158417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Inhaltsplatzhalter 1">
            <a:extLst>
              <a:ext uri="{FF2B5EF4-FFF2-40B4-BE49-F238E27FC236}">
                <a16:creationId xmlns:a16="http://schemas.microsoft.com/office/drawing/2014/main" id="{1CA46C7D-7FA9-2C63-A803-5B728B5CE77C}"/>
              </a:ext>
            </a:extLst>
          </p:cNvPr>
          <p:cNvSpPr txBox="1">
            <a:spLocks/>
          </p:cNvSpPr>
          <p:nvPr/>
        </p:nvSpPr>
        <p:spPr>
          <a:xfrm>
            <a:off x="2183925" y="987574"/>
            <a:ext cx="931523" cy="28803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C++/Qt</a:t>
            </a:r>
          </a:p>
        </p:txBody>
      </p:sp>
      <p:sp>
        <p:nvSpPr>
          <p:cNvPr id="22" name="Inhaltsplatzhalter 1">
            <a:extLst>
              <a:ext uri="{FF2B5EF4-FFF2-40B4-BE49-F238E27FC236}">
                <a16:creationId xmlns:a16="http://schemas.microsoft.com/office/drawing/2014/main" id="{37B56D02-E92D-E7F7-97AF-59A6877CDEC7}"/>
              </a:ext>
            </a:extLst>
          </p:cNvPr>
          <p:cNvSpPr txBox="1">
            <a:spLocks/>
          </p:cNvSpPr>
          <p:nvPr/>
        </p:nvSpPr>
        <p:spPr>
          <a:xfrm>
            <a:off x="6748633" y="993107"/>
            <a:ext cx="1495774" cy="28803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Python / Qt</a:t>
            </a:r>
          </a:p>
        </p:txBody>
      </p:sp>
      <p:pic>
        <p:nvPicPr>
          <p:cNvPr id="10242" name="Picture 2">
            <a:extLst>
              <a:ext uri="{FF2B5EF4-FFF2-40B4-BE49-F238E27FC236}">
                <a16:creationId xmlns:a16="http://schemas.microsoft.com/office/drawing/2014/main" id="{EE627B0F-F5C5-3B28-63DC-9CF11AB1E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7798" y="1704051"/>
            <a:ext cx="427563" cy="4275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aQtDM - a medm replacement based on QT">
            <a:extLst>
              <a:ext uri="{FF2B5EF4-FFF2-40B4-BE49-F238E27FC236}">
                <a16:creationId xmlns:a16="http://schemas.microsoft.com/office/drawing/2014/main" id="{F2499B15-5CE9-D1F5-B266-430CB19B6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842" y="-635198"/>
            <a:ext cx="259397" cy="926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Logo Qt Creator Computer Programming Software Framework PNG, Clipart, Area,  Brand, Computer Programming, Green, Integrated Development Environment Free  PNG Download">
            <a:extLst>
              <a:ext uri="{FF2B5EF4-FFF2-40B4-BE49-F238E27FC236}">
                <a16:creationId xmlns:a16="http://schemas.microsoft.com/office/drawing/2014/main" id="{A96A10B1-341F-9A6F-ABA6-C2FFF8EE6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0642" y="1665805"/>
            <a:ext cx="1398827" cy="58660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225A9E86-BFA6-B1B3-1561-FFC65684BD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1384" y="1724398"/>
            <a:ext cx="427563" cy="4275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B26F9EFC-3257-16BF-8A7E-E11B5326CB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6296" y="1724398"/>
            <a:ext cx="421502" cy="421502"/>
          </a:xfrm>
          <a:prstGeom prst="rect">
            <a:avLst/>
          </a:prstGeom>
          <a:noFill/>
          <a:extLst>
            <a:ext uri="{909E8E84-426E-40DD-AFC4-6F175D3DCCD1}">
              <a14:hiddenFill xmlns:a14="http://schemas.microsoft.com/office/drawing/2010/main">
                <a:solidFill>
                  <a:srgbClr val="FFFFFF"/>
                </a:solidFill>
              </a14:hiddenFill>
            </a:ext>
          </a:extLst>
        </p:spPr>
      </p:pic>
      <p:sp>
        <p:nvSpPr>
          <p:cNvPr id="28" name="Inhaltsplatzhalter 1">
            <a:extLst>
              <a:ext uri="{FF2B5EF4-FFF2-40B4-BE49-F238E27FC236}">
                <a16:creationId xmlns:a16="http://schemas.microsoft.com/office/drawing/2014/main" id="{E49DAE16-6E57-0800-7FEE-2EE34C8E5CED}"/>
              </a:ext>
            </a:extLst>
          </p:cNvPr>
          <p:cNvSpPr txBox="1">
            <a:spLocks/>
          </p:cNvSpPr>
          <p:nvPr/>
        </p:nvSpPr>
        <p:spPr>
          <a:xfrm>
            <a:off x="4160716" y="987574"/>
            <a:ext cx="1495774" cy="28803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Java / Swing</a:t>
            </a:r>
          </a:p>
        </p:txBody>
      </p:sp>
      <p:pic>
        <p:nvPicPr>
          <p:cNvPr id="31" name="Picture 8">
            <a:extLst>
              <a:ext uri="{FF2B5EF4-FFF2-40B4-BE49-F238E27FC236}">
                <a16:creationId xmlns:a16="http://schemas.microsoft.com/office/drawing/2014/main" id="{6BC121B6-EA90-A5EF-CDD8-F548EB34E7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0063" y="1665805"/>
            <a:ext cx="437082" cy="5040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F788CFB5-E608-3E87-3020-07DE202DD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1690820"/>
            <a:ext cx="427563" cy="4275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offee beans">
            <a:extLst>
              <a:ext uri="{FF2B5EF4-FFF2-40B4-BE49-F238E27FC236}">
                <a16:creationId xmlns:a16="http://schemas.microsoft.com/office/drawing/2014/main" id="{8DA9A254-BB9B-C520-46F3-1CBAFFC083A0}"/>
              </a:ext>
            </a:extLst>
          </p:cNvPr>
          <p:cNvPicPr>
            <a:picLocks noChangeAspect="1"/>
          </p:cNvPicPr>
          <p:nvPr/>
        </p:nvPicPr>
        <p:blipFill>
          <a:blip r:embed="rId8"/>
          <a:stretch>
            <a:fillRect/>
          </a:stretch>
        </p:blipFill>
        <p:spPr>
          <a:xfrm>
            <a:off x="1906943" y="3171674"/>
            <a:ext cx="2233009" cy="1488308"/>
          </a:xfrm>
          <a:prstGeom prst="rect">
            <a:avLst/>
          </a:prstGeom>
        </p:spPr>
      </p:pic>
      <p:cxnSp>
        <p:nvCxnSpPr>
          <p:cNvPr id="37" name="Straight Connector 36">
            <a:extLst>
              <a:ext uri="{FF2B5EF4-FFF2-40B4-BE49-F238E27FC236}">
                <a16:creationId xmlns:a16="http://schemas.microsoft.com/office/drawing/2014/main" id="{2E1B8340-A17A-6A6D-EB7B-D63A6E917C4C}"/>
              </a:ext>
            </a:extLst>
          </p:cNvPr>
          <p:cNvCxnSpPr>
            <a:cxnSpLocks/>
          </p:cNvCxnSpPr>
          <p:nvPr/>
        </p:nvCxnSpPr>
        <p:spPr bwMode="auto">
          <a:xfrm>
            <a:off x="1403648" y="932310"/>
            <a:ext cx="0" cy="15841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D093F28A-5B36-F5A4-0A6E-0BB1C160599E}"/>
              </a:ext>
            </a:extLst>
          </p:cNvPr>
          <p:cNvCxnSpPr>
            <a:cxnSpLocks/>
          </p:cNvCxnSpPr>
          <p:nvPr/>
        </p:nvCxnSpPr>
        <p:spPr bwMode="auto">
          <a:xfrm>
            <a:off x="6156176" y="987574"/>
            <a:ext cx="0" cy="1584176"/>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46" name="Picture 45" descr="Shadows of a camel caravan travelling in the sand dunes">
            <a:extLst>
              <a:ext uri="{FF2B5EF4-FFF2-40B4-BE49-F238E27FC236}">
                <a16:creationId xmlns:a16="http://schemas.microsoft.com/office/drawing/2014/main" id="{8AF4DEDD-A689-29D0-4AEE-6AF8BEAA2D61}"/>
              </a:ext>
            </a:extLst>
          </p:cNvPr>
          <p:cNvPicPr>
            <a:picLocks noChangeAspect="1"/>
          </p:cNvPicPr>
          <p:nvPr/>
        </p:nvPicPr>
        <p:blipFill>
          <a:blip r:embed="rId9"/>
          <a:stretch>
            <a:fillRect/>
          </a:stretch>
        </p:blipFill>
        <p:spPr>
          <a:xfrm>
            <a:off x="5652120" y="3171674"/>
            <a:ext cx="2240823" cy="1488308"/>
          </a:xfrm>
          <a:prstGeom prst="rect">
            <a:avLst/>
          </a:prstGeom>
        </p:spPr>
      </p:pic>
      <p:pic>
        <p:nvPicPr>
          <p:cNvPr id="51" name="Picture 8" descr="download-open-source-thank-you - Qt">
            <a:extLst>
              <a:ext uri="{FF2B5EF4-FFF2-40B4-BE49-F238E27FC236}">
                <a16:creationId xmlns:a16="http://schemas.microsoft.com/office/drawing/2014/main" id="{C5BBA203-D487-3953-5BF3-D56F451E39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84368" y="1527050"/>
            <a:ext cx="828676" cy="828676"/>
          </a:xfrm>
          <a:prstGeom prst="rect">
            <a:avLst/>
          </a:prstGeom>
          <a:noFill/>
          <a:extLst>
            <a:ext uri="{909E8E84-426E-40DD-AFC4-6F175D3DCCD1}">
              <a14:hiddenFill xmlns:a14="http://schemas.microsoft.com/office/drawing/2010/main">
                <a:solidFill>
                  <a:srgbClr val="FFFFFF"/>
                </a:solidFill>
              </a14:hiddenFill>
            </a:ext>
          </a:extLst>
        </p:spPr>
      </p:pic>
      <p:sp>
        <p:nvSpPr>
          <p:cNvPr id="52" name="Inhaltsplatzhalter 1">
            <a:extLst>
              <a:ext uri="{FF2B5EF4-FFF2-40B4-BE49-F238E27FC236}">
                <a16:creationId xmlns:a16="http://schemas.microsoft.com/office/drawing/2014/main" id="{BD994BF1-6A96-28CF-A406-D83B7578593E}"/>
              </a:ext>
            </a:extLst>
          </p:cNvPr>
          <p:cNvSpPr txBox="1">
            <a:spLocks/>
          </p:cNvSpPr>
          <p:nvPr/>
        </p:nvSpPr>
        <p:spPr>
          <a:xfrm>
            <a:off x="1403648" y="2659315"/>
            <a:ext cx="7128788" cy="264388"/>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i="1" kern="1000" dirty="0">
                <a:solidFill>
                  <a:srgbClr val="686868"/>
                </a:solidFill>
                <a:latin typeface="+mj-lt"/>
                <a:ea typeface="+mj-ea"/>
                <a:cs typeface="+mj-cs"/>
              </a:rPr>
              <a:t>A good IDE !</a:t>
            </a:r>
          </a:p>
        </p:txBody>
      </p:sp>
      <p:sp>
        <p:nvSpPr>
          <p:cNvPr id="53" name="Inhaltsplatzhalter 1">
            <a:extLst>
              <a:ext uri="{FF2B5EF4-FFF2-40B4-BE49-F238E27FC236}">
                <a16:creationId xmlns:a16="http://schemas.microsoft.com/office/drawing/2014/main" id="{4AF649D3-648B-6E4D-1471-ED1E7C500B79}"/>
              </a:ext>
            </a:extLst>
          </p:cNvPr>
          <p:cNvSpPr txBox="1">
            <a:spLocks/>
          </p:cNvSpPr>
          <p:nvPr/>
        </p:nvSpPr>
        <p:spPr>
          <a:xfrm>
            <a:off x="1906939" y="4803998"/>
            <a:ext cx="2233009" cy="264388"/>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i="1" kern="1000" dirty="0">
                <a:solidFill>
                  <a:srgbClr val="686868"/>
                </a:solidFill>
                <a:latin typeface="+mj-lt"/>
                <a:ea typeface="+mj-ea"/>
                <a:cs typeface="+mj-cs"/>
              </a:rPr>
              <a:t>coffee !</a:t>
            </a:r>
          </a:p>
        </p:txBody>
      </p:sp>
      <p:sp>
        <p:nvSpPr>
          <p:cNvPr id="54" name="Inhaltsplatzhalter 1">
            <a:extLst>
              <a:ext uri="{FF2B5EF4-FFF2-40B4-BE49-F238E27FC236}">
                <a16:creationId xmlns:a16="http://schemas.microsoft.com/office/drawing/2014/main" id="{199061B6-1429-4DCA-908A-BE698B5170C2}"/>
              </a:ext>
            </a:extLst>
          </p:cNvPr>
          <p:cNvSpPr txBox="1">
            <a:spLocks/>
          </p:cNvSpPr>
          <p:nvPr/>
        </p:nvSpPr>
        <p:spPr>
          <a:xfrm>
            <a:off x="5662691" y="4795306"/>
            <a:ext cx="2233009" cy="264388"/>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i="1" kern="1000" dirty="0">
                <a:solidFill>
                  <a:srgbClr val="686868"/>
                </a:solidFill>
                <a:latin typeface="+mj-lt"/>
                <a:ea typeface="+mj-ea"/>
                <a:cs typeface="+mj-cs"/>
              </a:rPr>
              <a:t>effort !</a:t>
            </a:r>
          </a:p>
        </p:txBody>
      </p:sp>
    </p:spTree>
    <p:extLst>
      <p:ext uri="{BB962C8B-B14F-4D97-AF65-F5344CB8AC3E}">
        <p14:creationId xmlns:p14="http://schemas.microsoft.com/office/powerpoint/2010/main" val="413859418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a:xfrm>
            <a:off x="2077211" y="216000"/>
            <a:ext cx="6408712" cy="381375"/>
          </a:xfrm>
        </p:spPr>
        <p:txBody>
          <a:bodyPr/>
          <a:lstStyle/>
          <a:p>
            <a:r>
              <a:rPr lang="en-CH" dirty="0"/>
              <a:t>Web-based approaches to GUI development</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14</a:t>
            </a:fld>
            <a:endParaRPr lang="de-DE" dirty="0"/>
          </a:p>
        </p:txBody>
      </p:sp>
      <p:pic>
        <p:nvPicPr>
          <p:cNvPr id="18" name="Picture 17" descr="Three modern lounge chairs against a wall">
            <a:extLst>
              <a:ext uri="{FF2B5EF4-FFF2-40B4-BE49-F238E27FC236}">
                <a16:creationId xmlns:a16="http://schemas.microsoft.com/office/drawing/2014/main" id="{A92E8084-65FD-50CB-FAF4-94CBA34ABEF0}"/>
              </a:ext>
            </a:extLst>
          </p:cNvPr>
          <p:cNvPicPr>
            <a:picLocks noChangeAspect="1"/>
          </p:cNvPicPr>
          <p:nvPr/>
        </p:nvPicPr>
        <p:blipFill>
          <a:blip r:embed="rId2"/>
          <a:stretch>
            <a:fillRect/>
          </a:stretch>
        </p:blipFill>
        <p:spPr>
          <a:xfrm>
            <a:off x="971600" y="1059583"/>
            <a:ext cx="7416824" cy="3744416"/>
          </a:xfrm>
          <a:prstGeom prst="rect">
            <a:avLst/>
          </a:prstGeom>
        </p:spPr>
      </p:pic>
    </p:spTree>
    <p:extLst>
      <p:ext uri="{BB962C8B-B14F-4D97-AF65-F5344CB8AC3E}">
        <p14:creationId xmlns:p14="http://schemas.microsoft.com/office/powerpoint/2010/main" val="14903208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216000"/>
            <a:ext cx="6815269" cy="381375"/>
          </a:xfrm>
        </p:spPr>
        <p:txBody>
          <a:bodyPr/>
          <a:lstStyle/>
          <a:p>
            <a:r>
              <a:rPr lang="en-CH" sz="2000" dirty="0"/>
              <a:t>GUI Architectures at PSI – first web-based approach</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15</a:t>
            </a:fld>
            <a:endParaRPr lang="de-DE" dirty="0"/>
          </a:p>
        </p:txBody>
      </p:sp>
      <p:sp>
        <p:nvSpPr>
          <p:cNvPr id="65" name="Inhaltsplatzhalter 1">
            <a:extLst>
              <a:ext uri="{FF2B5EF4-FFF2-40B4-BE49-F238E27FC236}">
                <a16:creationId xmlns:a16="http://schemas.microsoft.com/office/drawing/2014/main" id="{78A8F0FB-6701-1CC5-CDA2-6259290BC545}"/>
              </a:ext>
            </a:extLst>
          </p:cNvPr>
          <p:cNvSpPr txBox="1">
            <a:spLocks/>
          </p:cNvSpPr>
          <p:nvPr/>
        </p:nvSpPr>
        <p:spPr>
          <a:xfrm>
            <a:off x="1020602" y="627534"/>
            <a:ext cx="6215673" cy="29376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00000"/>
              </a:lnSpc>
              <a:buNone/>
            </a:pPr>
            <a:r>
              <a:rPr lang="en-GB" sz="1200" kern="1000" dirty="0">
                <a:solidFill>
                  <a:srgbClr val="686868"/>
                </a:solidFill>
                <a:latin typeface="+mj-lt"/>
                <a:ea typeface="+mj-ea"/>
                <a:cs typeface="+mj-cs"/>
              </a:rPr>
              <a:t>For the new </a:t>
            </a:r>
            <a:r>
              <a:rPr lang="en-GB" sz="1200" kern="1000" dirty="0" err="1">
                <a:solidFill>
                  <a:srgbClr val="686868"/>
                </a:solidFill>
                <a:latin typeface="+mj-lt"/>
                <a:ea typeface="+mj-ea"/>
                <a:cs typeface="+mj-cs"/>
              </a:rPr>
              <a:t>SwissFEL</a:t>
            </a:r>
            <a:r>
              <a:rPr lang="en-GB" sz="1200" kern="1000" dirty="0">
                <a:solidFill>
                  <a:srgbClr val="686868"/>
                </a:solidFill>
                <a:latin typeface="+mj-lt"/>
                <a:ea typeface="+mj-ea"/>
                <a:cs typeface="+mj-cs"/>
              </a:rPr>
              <a:t> facility in ~2015 we started to use web-based technologies…</a:t>
            </a:r>
          </a:p>
        </p:txBody>
      </p:sp>
      <p:sp>
        <p:nvSpPr>
          <p:cNvPr id="66" name="Inhaltsplatzhalter 1">
            <a:extLst>
              <a:ext uri="{FF2B5EF4-FFF2-40B4-BE49-F238E27FC236}">
                <a16:creationId xmlns:a16="http://schemas.microsoft.com/office/drawing/2014/main" id="{71F07971-6E89-4854-4C1F-5ACD82302923}"/>
              </a:ext>
            </a:extLst>
          </p:cNvPr>
          <p:cNvSpPr txBox="1">
            <a:spLocks/>
          </p:cNvSpPr>
          <p:nvPr/>
        </p:nvSpPr>
        <p:spPr>
          <a:xfrm>
            <a:off x="4812302" y="1347614"/>
            <a:ext cx="4080178" cy="1476163"/>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Main concepts</a:t>
            </a:r>
          </a:p>
          <a:p>
            <a:pPr>
              <a:lnSpc>
                <a:spcPct val="150000"/>
              </a:lnSpc>
            </a:pPr>
            <a:r>
              <a:rPr lang="en-GB" sz="1200" kern="1000" dirty="0">
                <a:solidFill>
                  <a:srgbClr val="686868"/>
                </a:solidFill>
                <a:latin typeface="+mj-lt"/>
                <a:ea typeface="+mj-ea"/>
                <a:cs typeface="+mj-cs"/>
              </a:rPr>
              <a:t>used </a:t>
            </a:r>
            <a:r>
              <a:rPr lang="en-GB" sz="1200" b="1" kern="1000" dirty="0" err="1">
                <a:solidFill>
                  <a:srgbClr val="686868"/>
                </a:solidFill>
                <a:latin typeface="+mj-lt"/>
                <a:ea typeface="+mj-ea"/>
                <a:cs typeface="+mj-cs"/>
              </a:rPr>
              <a:t>ZeroMQ</a:t>
            </a:r>
            <a:r>
              <a:rPr lang="en-GB" sz="1200" kern="1000" dirty="0">
                <a:solidFill>
                  <a:srgbClr val="686868"/>
                </a:solidFill>
                <a:latin typeface="+mj-lt"/>
                <a:ea typeface="+mj-ea"/>
                <a:cs typeface="+mj-cs"/>
              </a:rPr>
              <a:t> (not EPICS channel access) to stream data from the IOCs</a:t>
            </a:r>
          </a:p>
          <a:p>
            <a:pPr>
              <a:lnSpc>
                <a:spcPct val="150000"/>
              </a:lnSpc>
            </a:pPr>
            <a:r>
              <a:rPr lang="en-GB" sz="1200" kern="1000" dirty="0">
                <a:solidFill>
                  <a:srgbClr val="686868"/>
                </a:solidFill>
                <a:latin typeface="+mj-lt"/>
                <a:ea typeface="+mj-ea"/>
                <a:cs typeface="+mj-cs"/>
              </a:rPr>
              <a:t>used </a:t>
            </a:r>
            <a:r>
              <a:rPr lang="en-GB" sz="1200" b="1" kern="1000" dirty="0">
                <a:solidFill>
                  <a:srgbClr val="686868"/>
                </a:solidFill>
                <a:latin typeface="+mj-lt"/>
                <a:ea typeface="+mj-ea"/>
                <a:cs typeface="+mj-cs"/>
              </a:rPr>
              <a:t>Web Components </a:t>
            </a:r>
            <a:r>
              <a:rPr lang="en-GB" sz="1200" kern="1000" dirty="0">
                <a:solidFill>
                  <a:srgbClr val="686868"/>
                </a:solidFill>
                <a:latin typeface="+mj-lt"/>
                <a:ea typeface="+mj-ea"/>
                <a:cs typeface="+mj-cs"/>
              </a:rPr>
              <a:t>(Polymer) to provide the data retrieval user interface. No frameworks !</a:t>
            </a:r>
          </a:p>
          <a:p>
            <a:pPr marL="0" indent="0">
              <a:buNone/>
            </a:pPr>
            <a:endParaRPr lang="en-GB" sz="1600" kern="1000" dirty="0">
              <a:solidFill>
                <a:srgbClr val="686868"/>
              </a:solidFill>
              <a:latin typeface="+mj-lt"/>
              <a:ea typeface="+mj-ea"/>
              <a:cs typeface="+mj-cs"/>
            </a:endParaRPr>
          </a:p>
        </p:txBody>
      </p:sp>
      <p:sp>
        <p:nvSpPr>
          <p:cNvPr id="67" name="Inhaltsplatzhalter 1">
            <a:extLst>
              <a:ext uri="{FF2B5EF4-FFF2-40B4-BE49-F238E27FC236}">
                <a16:creationId xmlns:a16="http://schemas.microsoft.com/office/drawing/2014/main" id="{59C2B522-B064-7CF2-6FC5-B9B5AA400479}"/>
              </a:ext>
            </a:extLst>
          </p:cNvPr>
          <p:cNvSpPr txBox="1">
            <a:spLocks/>
          </p:cNvSpPr>
          <p:nvPr/>
        </p:nvSpPr>
        <p:spPr>
          <a:xfrm>
            <a:off x="4802551" y="2963361"/>
            <a:ext cx="4099680" cy="1768629"/>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Learning Experiences</a:t>
            </a:r>
          </a:p>
          <a:p>
            <a:pPr>
              <a:lnSpc>
                <a:spcPct val="150000"/>
              </a:lnSpc>
            </a:pPr>
            <a:r>
              <a:rPr lang="en-GB" sz="1200" kern="1000" dirty="0">
                <a:solidFill>
                  <a:srgbClr val="686868"/>
                </a:solidFill>
                <a:latin typeface="+mj-lt"/>
                <a:ea typeface="+mj-ea"/>
                <a:cs typeface="+mj-cs"/>
              </a:rPr>
              <a:t>it worked ! </a:t>
            </a:r>
            <a:r>
              <a:rPr lang="en-GB" sz="1200" kern="1000" dirty="0">
                <a:solidFill>
                  <a:srgbClr val="686868"/>
                </a:solidFill>
                <a:latin typeface="+mj-lt"/>
                <a:ea typeface="+mj-ea"/>
                <a:cs typeface="+mj-cs"/>
                <a:sym typeface="Wingdings" pitchFamily="2" charset="2"/>
              </a:rPr>
              <a:t></a:t>
            </a:r>
            <a:endParaRPr lang="en-GB" sz="1200" kern="1000" dirty="0">
              <a:solidFill>
                <a:srgbClr val="686868"/>
              </a:solidFill>
              <a:latin typeface="+mj-lt"/>
              <a:ea typeface="+mj-ea"/>
              <a:cs typeface="+mj-cs"/>
            </a:endParaRPr>
          </a:p>
          <a:p>
            <a:pPr>
              <a:lnSpc>
                <a:spcPct val="150000"/>
              </a:lnSpc>
            </a:pPr>
            <a:r>
              <a:rPr lang="en-GB" sz="1200" kern="1000" dirty="0">
                <a:solidFill>
                  <a:srgbClr val="686868"/>
                </a:solidFill>
                <a:latin typeface="+mj-lt"/>
                <a:ea typeface="+mj-ea"/>
                <a:cs typeface="+mj-cs"/>
              </a:rPr>
              <a:t>need robust and well-defined APIs at all levels</a:t>
            </a:r>
          </a:p>
          <a:p>
            <a:pPr>
              <a:lnSpc>
                <a:spcPct val="150000"/>
              </a:lnSpc>
            </a:pPr>
            <a:r>
              <a:rPr lang="en-GB" sz="1200" kern="1000" dirty="0">
                <a:solidFill>
                  <a:srgbClr val="686868"/>
                </a:solidFill>
                <a:latin typeface="+mj-lt"/>
                <a:ea typeface="+mj-ea"/>
                <a:cs typeface="+mj-cs"/>
              </a:rPr>
              <a:t>good monitoring is very important for fast recovery</a:t>
            </a:r>
          </a:p>
          <a:p>
            <a:pPr>
              <a:lnSpc>
                <a:spcPct val="150000"/>
              </a:lnSpc>
            </a:pPr>
            <a:r>
              <a:rPr lang="en-GB" sz="1200" kern="1000" dirty="0">
                <a:solidFill>
                  <a:srgbClr val="686868"/>
                </a:solidFill>
                <a:latin typeface="+mj-lt"/>
                <a:ea typeface="+mj-ea"/>
                <a:cs typeface="+mj-cs"/>
              </a:rPr>
              <a:t>despite not using a heavyweight framework it was not easy to upgrade from Polymer to its successor Lit</a:t>
            </a:r>
            <a:br>
              <a:rPr lang="en-GB" sz="1400" kern="1000" dirty="0">
                <a:solidFill>
                  <a:srgbClr val="686868"/>
                </a:solidFill>
                <a:latin typeface="+mj-lt"/>
                <a:ea typeface="+mj-ea"/>
                <a:cs typeface="+mj-cs"/>
              </a:rPr>
            </a:br>
            <a:endParaRPr lang="en-GB" sz="1400" kern="1000" dirty="0">
              <a:solidFill>
                <a:srgbClr val="686868"/>
              </a:solidFill>
              <a:latin typeface="+mj-lt"/>
              <a:ea typeface="+mj-ea"/>
              <a:cs typeface="+mj-cs"/>
            </a:endParaRPr>
          </a:p>
        </p:txBody>
      </p:sp>
      <p:sp>
        <p:nvSpPr>
          <p:cNvPr id="69" name="Inhaltsplatzhalter 1">
            <a:extLst>
              <a:ext uri="{FF2B5EF4-FFF2-40B4-BE49-F238E27FC236}">
                <a16:creationId xmlns:a16="http://schemas.microsoft.com/office/drawing/2014/main" id="{6EFA135E-A270-4156-6F00-F6C73EBB82D8}"/>
              </a:ext>
            </a:extLst>
          </p:cNvPr>
          <p:cNvSpPr txBox="1">
            <a:spLocks/>
          </p:cNvSpPr>
          <p:nvPr/>
        </p:nvSpPr>
        <p:spPr>
          <a:xfrm>
            <a:off x="4812303" y="987574"/>
            <a:ext cx="4089928" cy="33233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000" b="1" kern="1000" dirty="0">
                <a:solidFill>
                  <a:srgbClr val="686868"/>
                </a:solidFill>
                <a:latin typeface="+mj-lt"/>
                <a:ea typeface="+mj-ea"/>
                <a:cs typeface="+mj-cs"/>
              </a:rPr>
              <a:t>Use Case:  Beam Synchronous Data Acquisition System</a:t>
            </a:r>
          </a:p>
        </p:txBody>
      </p:sp>
      <p:grpSp>
        <p:nvGrpSpPr>
          <p:cNvPr id="72" name="Group 71">
            <a:extLst>
              <a:ext uri="{FF2B5EF4-FFF2-40B4-BE49-F238E27FC236}">
                <a16:creationId xmlns:a16="http://schemas.microsoft.com/office/drawing/2014/main" id="{795C2BCC-C234-7212-380D-F7C3E9D997FA}"/>
              </a:ext>
            </a:extLst>
          </p:cNvPr>
          <p:cNvGrpSpPr/>
          <p:nvPr/>
        </p:nvGrpSpPr>
        <p:grpSpPr>
          <a:xfrm>
            <a:off x="971600" y="987574"/>
            <a:ext cx="3456384" cy="3960440"/>
            <a:chOff x="971600" y="987574"/>
            <a:chExt cx="3456384" cy="3960440"/>
          </a:xfrm>
        </p:grpSpPr>
        <p:pic>
          <p:nvPicPr>
            <p:cNvPr id="39" name="Picture 4">
              <a:extLst>
                <a:ext uri="{FF2B5EF4-FFF2-40B4-BE49-F238E27FC236}">
                  <a16:creationId xmlns:a16="http://schemas.microsoft.com/office/drawing/2014/main" id="{94E711F3-5D2B-FE68-514E-3FEFAD84A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681" y="4057297"/>
              <a:ext cx="360058" cy="31133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03074B5F-DD0B-F422-8D8C-6898EA561D89}"/>
                </a:ext>
              </a:extLst>
            </p:cNvPr>
            <p:cNvSpPr txBox="1"/>
            <p:nvPr/>
          </p:nvSpPr>
          <p:spPr>
            <a:xfrm>
              <a:off x="3074268" y="3036801"/>
              <a:ext cx="1353716" cy="190974"/>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Java/Spring Boot</a:t>
              </a:r>
            </a:p>
          </p:txBody>
        </p:sp>
        <p:sp>
          <p:nvSpPr>
            <p:cNvPr id="41" name="TextBox 40">
              <a:extLst>
                <a:ext uri="{FF2B5EF4-FFF2-40B4-BE49-F238E27FC236}">
                  <a16:creationId xmlns:a16="http://schemas.microsoft.com/office/drawing/2014/main" id="{FF564093-692C-7E23-4D3A-61C5F13F8D00}"/>
                </a:ext>
              </a:extLst>
            </p:cNvPr>
            <p:cNvSpPr txBox="1"/>
            <p:nvPr/>
          </p:nvSpPr>
          <p:spPr>
            <a:xfrm>
              <a:off x="3058474" y="3761980"/>
              <a:ext cx="664212" cy="225927"/>
            </a:xfrm>
            <a:prstGeom prst="rect">
              <a:avLst/>
            </a:prstGeom>
            <a:noFill/>
          </p:spPr>
          <p:txBody>
            <a:bodyPr wrap="none" lIns="0" tIns="0" rIns="0" bIns="0" rtlCol="0">
              <a:noAutofit/>
            </a:bodyPr>
            <a:lstStyle/>
            <a:p>
              <a:pPr>
                <a:lnSpc>
                  <a:spcPct val="110000"/>
                </a:lnSpc>
                <a:spcBef>
                  <a:spcPts val="0"/>
                </a:spcBef>
              </a:pPr>
              <a:r>
                <a:rPr lang="en-GB" sz="1200" kern="1000" spc="30" dirty="0" err="1">
                  <a:latin typeface="+mn-lt"/>
                  <a:cs typeface="Franklin Gothic Book"/>
                </a:rPr>
                <a:t>ZeroMQ</a:t>
              </a:r>
              <a:endParaRPr lang="en-GB" sz="1200" kern="1000" spc="30" dirty="0">
                <a:latin typeface="+mn-lt"/>
                <a:cs typeface="Franklin Gothic Book"/>
              </a:endParaRPr>
            </a:p>
          </p:txBody>
        </p:sp>
        <p:sp>
          <p:nvSpPr>
            <p:cNvPr id="42" name="Rectangle 41">
              <a:extLst>
                <a:ext uri="{FF2B5EF4-FFF2-40B4-BE49-F238E27FC236}">
                  <a16:creationId xmlns:a16="http://schemas.microsoft.com/office/drawing/2014/main" id="{C97CEA17-ABDA-618F-0448-EC602DEA9EC3}"/>
                </a:ext>
              </a:extLst>
            </p:cNvPr>
            <p:cNvSpPr/>
            <p:nvPr/>
          </p:nvSpPr>
          <p:spPr bwMode="auto">
            <a:xfrm>
              <a:off x="1811932" y="3642215"/>
              <a:ext cx="1169255" cy="70573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0"/>
                </a:spcBef>
              </a:pPr>
              <a:r>
                <a:rPr lang="en-CH" sz="1200">
                  <a:latin typeface="Times" charset="0"/>
                </a:rPr>
                <a:t>EPICS IOCs</a:t>
              </a:r>
            </a:p>
          </p:txBody>
        </p:sp>
        <p:sp>
          <p:nvSpPr>
            <p:cNvPr id="43" name="Oval 42">
              <a:extLst>
                <a:ext uri="{FF2B5EF4-FFF2-40B4-BE49-F238E27FC236}">
                  <a16:creationId xmlns:a16="http://schemas.microsoft.com/office/drawing/2014/main" id="{F61C2388-867B-AA98-629D-5C83D0ACF13E}"/>
                </a:ext>
              </a:extLst>
            </p:cNvPr>
            <p:cNvSpPr/>
            <p:nvPr/>
          </p:nvSpPr>
          <p:spPr bwMode="auto">
            <a:xfrm>
              <a:off x="971600" y="4613740"/>
              <a:ext cx="1212643" cy="33041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44" name="Rectangle 43">
              <a:extLst>
                <a:ext uri="{FF2B5EF4-FFF2-40B4-BE49-F238E27FC236}">
                  <a16:creationId xmlns:a16="http://schemas.microsoft.com/office/drawing/2014/main" id="{272248F7-CAE5-5D5C-65B1-82B49A4717A4}"/>
                </a:ext>
              </a:extLst>
            </p:cNvPr>
            <p:cNvSpPr/>
            <p:nvPr/>
          </p:nvSpPr>
          <p:spPr bwMode="auto">
            <a:xfrm>
              <a:off x="1811931" y="2607753"/>
              <a:ext cx="1169256" cy="78131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a:latin typeface="Times" charset="0"/>
                </a:rPr>
                <a:t>REST API</a:t>
              </a:r>
            </a:p>
          </p:txBody>
        </p:sp>
        <p:sp>
          <p:nvSpPr>
            <p:cNvPr id="45" name="Oval 44">
              <a:extLst>
                <a:ext uri="{FF2B5EF4-FFF2-40B4-BE49-F238E27FC236}">
                  <a16:creationId xmlns:a16="http://schemas.microsoft.com/office/drawing/2014/main" id="{0F72FF7A-AB86-0B20-8F42-1EA8DFE88B92}"/>
                </a:ext>
              </a:extLst>
            </p:cNvPr>
            <p:cNvSpPr/>
            <p:nvPr/>
          </p:nvSpPr>
          <p:spPr bwMode="auto">
            <a:xfrm>
              <a:off x="2392779" y="4617599"/>
              <a:ext cx="1244822" cy="330415"/>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Actuators</a:t>
              </a:r>
            </a:p>
          </p:txBody>
        </p:sp>
        <p:pic>
          <p:nvPicPr>
            <p:cNvPr id="46" name="Graphic 45" descr="User with solid fill">
              <a:extLst>
                <a:ext uri="{FF2B5EF4-FFF2-40B4-BE49-F238E27FC236}">
                  <a16:creationId xmlns:a16="http://schemas.microsoft.com/office/drawing/2014/main" id="{E0AB0D3E-0A2D-3476-CB20-9B062380CB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5479" y="987574"/>
              <a:ext cx="486492" cy="420662"/>
            </a:xfrm>
            <a:prstGeom prst="rect">
              <a:avLst/>
            </a:prstGeom>
          </p:spPr>
        </p:pic>
        <p:sp>
          <p:nvSpPr>
            <p:cNvPr id="47" name="Line 15">
              <a:extLst>
                <a:ext uri="{FF2B5EF4-FFF2-40B4-BE49-F238E27FC236}">
                  <a16:creationId xmlns:a16="http://schemas.microsoft.com/office/drawing/2014/main" id="{3D997E4E-C443-D307-B090-37A8279D39FD}"/>
                </a:ext>
              </a:extLst>
            </p:cNvPr>
            <p:cNvSpPr>
              <a:spLocks noChangeShapeType="1"/>
            </p:cNvSpPr>
            <p:nvPr/>
          </p:nvSpPr>
          <p:spPr bwMode="auto">
            <a:xfrm flipV="1">
              <a:off x="2406317" y="3387840"/>
              <a:ext cx="0" cy="303665"/>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48" name="Line 15">
              <a:extLst>
                <a:ext uri="{FF2B5EF4-FFF2-40B4-BE49-F238E27FC236}">
                  <a16:creationId xmlns:a16="http://schemas.microsoft.com/office/drawing/2014/main" id="{B1E7F534-0FEE-63CE-BD82-83CC5D95FE8F}"/>
                </a:ext>
              </a:extLst>
            </p:cNvPr>
            <p:cNvSpPr>
              <a:spLocks noChangeShapeType="1"/>
            </p:cNvSpPr>
            <p:nvPr/>
          </p:nvSpPr>
          <p:spPr bwMode="auto">
            <a:xfrm flipV="1">
              <a:off x="2406317" y="2364095"/>
              <a:ext cx="0" cy="303665"/>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49" name="Line 15">
              <a:extLst>
                <a:ext uri="{FF2B5EF4-FFF2-40B4-BE49-F238E27FC236}">
                  <a16:creationId xmlns:a16="http://schemas.microsoft.com/office/drawing/2014/main" id="{57E9BE09-A670-2CBE-1966-37C20E7AA42F}"/>
                </a:ext>
              </a:extLst>
            </p:cNvPr>
            <p:cNvSpPr>
              <a:spLocks noChangeShapeType="1"/>
            </p:cNvSpPr>
            <p:nvPr/>
          </p:nvSpPr>
          <p:spPr bwMode="auto">
            <a:xfrm flipV="1">
              <a:off x="1727409" y="4347945"/>
              <a:ext cx="249514" cy="265793"/>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50" name="Line 15">
              <a:extLst>
                <a:ext uri="{FF2B5EF4-FFF2-40B4-BE49-F238E27FC236}">
                  <a16:creationId xmlns:a16="http://schemas.microsoft.com/office/drawing/2014/main" id="{456207F5-FF96-FF9B-206E-727F9371B06F}"/>
                </a:ext>
              </a:extLst>
            </p:cNvPr>
            <p:cNvSpPr>
              <a:spLocks noChangeShapeType="1"/>
            </p:cNvSpPr>
            <p:nvPr/>
          </p:nvSpPr>
          <p:spPr bwMode="auto">
            <a:xfrm flipH="1" flipV="1">
              <a:off x="2695657" y="4347946"/>
              <a:ext cx="166950" cy="265793"/>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51" name="TextBox 50">
              <a:extLst>
                <a:ext uri="{FF2B5EF4-FFF2-40B4-BE49-F238E27FC236}">
                  <a16:creationId xmlns:a16="http://schemas.microsoft.com/office/drawing/2014/main" id="{4205A68D-02AD-38C9-E2CA-6C7351FBACD2}"/>
                </a:ext>
              </a:extLst>
            </p:cNvPr>
            <p:cNvSpPr txBox="1"/>
            <p:nvPr/>
          </p:nvSpPr>
          <p:spPr>
            <a:xfrm>
              <a:off x="1884600" y="2907786"/>
              <a:ext cx="1043432" cy="40719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Archiver</a:t>
              </a:r>
            </a:p>
          </p:txBody>
        </p:sp>
        <p:sp>
          <p:nvSpPr>
            <p:cNvPr id="52" name="Rectangle 51">
              <a:extLst>
                <a:ext uri="{FF2B5EF4-FFF2-40B4-BE49-F238E27FC236}">
                  <a16:creationId xmlns:a16="http://schemas.microsoft.com/office/drawing/2014/main" id="{B172DE21-2054-7496-CD88-91BF8B463582}"/>
                </a:ext>
              </a:extLst>
            </p:cNvPr>
            <p:cNvSpPr/>
            <p:nvPr/>
          </p:nvSpPr>
          <p:spPr bwMode="auto">
            <a:xfrm>
              <a:off x="1811930" y="1613794"/>
              <a:ext cx="1181320" cy="753935"/>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Web Browser</a:t>
              </a:r>
            </a:p>
          </p:txBody>
        </p:sp>
        <p:sp>
          <p:nvSpPr>
            <p:cNvPr id="53" name="Line 15">
              <a:extLst>
                <a:ext uri="{FF2B5EF4-FFF2-40B4-BE49-F238E27FC236}">
                  <a16:creationId xmlns:a16="http://schemas.microsoft.com/office/drawing/2014/main" id="{77B471A7-AB5D-4F97-046A-A47C62015C7C}"/>
                </a:ext>
              </a:extLst>
            </p:cNvPr>
            <p:cNvSpPr>
              <a:spLocks noChangeShapeType="1"/>
            </p:cNvSpPr>
            <p:nvPr/>
          </p:nvSpPr>
          <p:spPr bwMode="auto">
            <a:xfrm flipV="1">
              <a:off x="2341111" y="1347614"/>
              <a:ext cx="0" cy="303665"/>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54" name="TextBox 53">
              <a:extLst>
                <a:ext uri="{FF2B5EF4-FFF2-40B4-BE49-F238E27FC236}">
                  <a16:creationId xmlns:a16="http://schemas.microsoft.com/office/drawing/2014/main" id="{73835E63-3889-F57B-187E-1ED8F984A41E}"/>
                </a:ext>
              </a:extLst>
            </p:cNvPr>
            <p:cNvSpPr txBox="1"/>
            <p:nvPr/>
          </p:nvSpPr>
          <p:spPr>
            <a:xfrm>
              <a:off x="3101570" y="1905405"/>
              <a:ext cx="1326414" cy="402314"/>
            </a:xfrm>
            <a:prstGeom prst="rect">
              <a:avLst/>
            </a:prstGeom>
            <a:noFill/>
          </p:spPr>
          <p:txBody>
            <a:bodyPr wrap="none" lIns="0" tIns="0" rIns="0" bIns="0" rtlCol="0">
              <a:noAutofit/>
            </a:bodyPr>
            <a:lstStyle/>
            <a:p>
              <a:pPr>
                <a:lnSpc>
                  <a:spcPct val="110000"/>
                </a:lnSpc>
                <a:spcBef>
                  <a:spcPts val="0"/>
                </a:spcBef>
              </a:pPr>
              <a:r>
                <a:rPr lang="en-US" sz="1200" kern="1000" spc="30" dirty="0">
                  <a:latin typeface="+mn-lt"/>
                  <a:cs typeface="Franklin Gothic Book"/>
                </a:rPr>
                <a:t>Polymer</a:t>
              </a:r>
              <a:br>
                <a:rPr lang="en-CH" sz="1200" kern="1000" spc="30" dirty="0">
                  <a:latin typeface="+mn-lt"/>
                  <a:cs typeface="Franklin Gothic Book"/>
                </a:rPr>
              </a:br>
              <a:r>
                <a:rPr lang="en-CH" sz="1200" kern="1000" spc="30" dirty="0">
                  <a:latin typeface="+mn-lt"/>
                  <a:cs typeface="Franklin Gothic Book"/>
                </a:rPr>
                <a:t>Web Components</a:t>
              </a:r>
            </a:p>
          </p:txBody>
        </p:sp>
        <p:sp>
          <p:nvSpPr>
            <p:cNvPr id="55" name="TextBox 54">
              <a:extLst>
                <a:ext uri="{FF2B5EF4-FFF2-40B4-BE49-F238E27FC236}">
                  <a16:creationId xmlns:a16="http://schemas.microsoft.com/office/drawing/2014/main" id="{B270651F-3422-4765-1A20-A41363A61DA2}"/>
                </a:ext>
              </a:extLst>
            </p:cNvPr>
            <p:cNvSpPr txBox="1"/>
            <p:nvPr/>
          </p:nvSpPr>
          <p:spPr>
            <a:xfrm>
              <a:off x="1884602" y="1888289"/>
              <a:ext cx="1043435" cy="40703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Data Retrieval</a:t>
              </a:r>
            </a:p>
          </p:txBody>
        </p:sp>
        <p:pic>
          <p:nvPicPr>
            <p:cNvPr id="56" name="Picture 6" descr="Spring Boot">
              <a:extLst>
                <a:ext uri="{FF2B5EF4-FFF2-40B4-BE49-F238E27FC236}">
                  <a16:creationId xmlns:a16="http://schemas.microsoft.com/office/drawing/2014/main" id="{4636D588-BAF6-B449-5A3E-744C1983C7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218" y="2615216"/>
              <a:ext cx="319534" cy="264242"/>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FB98FE8B-B774-E01E-06B7-68A4C1781F6E}"/>
                </a:ext>
              </a:extLst>
            </p:cNvPr>
            <p:cNvSpPr txBox="1"/>
            <p:nvPr/>
          </p:nvSpPr>
          <p:spPr>
            <a:xfrm>
              <a:off x="1884602" y="3747880"/>
              <a:ext cx="1043429" cy="32880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Data Streamer</a:t>
              </a:r>
            </a:p>
          </p:txBody>
        </p:sp>
        <p:pic>
          <p:nvPicPr>
            <p:cNvPr id="58" name="Picture 20" descr="The ZeroMQ project · GitHub">
              <a:extLst>
                <a:ext uri="{FF2B5EF4-FFF2-40B4-BE49-F238E27FC236}">
                  <a16:creationId xmlns:a16="http://schemas.microsoft.com/office/drawing/2014/main" id="{93B916D5-1B97-4F86-7F26-9467B3FEF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7665" y="3672576"/>
              <a:ext cx="304463" cy="280148"/>
            </a:xfrm>
            <a:prstGeom prst="rect">
              <a:avLst/>
            </a:prstGeom>
            <a:noFill/>
            <a:extLst>
              <a:ext uri="{909E8E84-426E-40DD-AFC4-6F175D3DCCD1}">
                <a14:hiddenFill xmlns:a14="http://schemas.microsoft.com/office/drawing/2010/main">
                  <a:solidFill>
                    <a:srgbClr val="FFFFFF"/>
                  </a:solidFill>
                </a14:hiddenFill>
              </a:ext>
            </a:extLst>
          </p:spPr>
        </p:pic>
        <p:sp>
          <p:nvSpPr>
            <p:cNvPr id="59" name="Magnetic Disk 58">
              <a:extLst>
                <a:ext uri="{FF2B5EF4-FFF2-40B4-BE49-F238E27FC236}">
                  <a16:creationId xmlns:a16="http://schemas.microsoft.com/office/drawing/2014/main" id="{83B62A4C-A1A0-3C0E-D78A-91E94734B413}"/>
                </a:ext>
              </a:extLst>
            </p:cNvPr>
            <p:cNvSpPr/>
            <p:nvPr/>
          </p:nvSpPr>
          <p:spPr bwMode="auto">
            <a:xfrm>
              <a:off x="1297665" y="2984030"/>
              <a:ext cx="326074" cy="388845"/>
            </a:xfrm>
            <a:prstGeom prst="flowChartMagneticDisk">
              <a:avLst/>
            </a:prstGeom>
            <a:solidFill>
              <a:schemeClr val="accent1"/>
            </a:solidFill>
            <a:ln w="19050" cap="flat" cmpd="sng"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0"/>
                </a:spcBef>
              </a:pPr>
              <a:endParaRPr lang="en-CH" sz="1200">
                <a:latin typeface="Times" charset="0"/>
              </a:endParaRPr>
            </a:p>
          </p:txBody>
        </p:sp>
        <p:sp>
          <p:nvSpPr>
            <p:cNvPr id="60" name="Line 15">
              <a:extLst>
                <a:ext uri="{FF2B5EF4-FFF2-40B4-BE49-F238E27FC236}">
                  <a16:creationId xmlns:a16="http://schemas.microsoft.com/office/drawing/2014/main" id="{8FB62C6C-797C-0705-7807-CEAB8E8269F8}"/>
                </a:ext>
              </a:extLst>
            </p:cNvPr>
            <p:cNvSpPr>
              <a:spLocks noChangeShapeType="1"/>
            </p:cNvSpPr>
            <p:nvPr/>
          </p:nvSpPr>
          <p:spPr bwMode="auto">
            <a:xfrm>
              <a:off x="1604900" y="3207820"/>
              <a:ext cx="214485" cy="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61" name="TextBox 60">
              <a:extLst>
                <a:ext uri="{FF2B5EF4-FFF2-40B4-BE49-F238E27FC236}">
                  <a16:creationId xmlns:a16="http://schemas.microsoft.com/office/drawing/2014/main" id="{D162A4C6-7270-A021-ECA4-68DB8CBC056F}"/>
                </a:ext>
              </a:extLst>
            </p:cNvPr>
            <p:cNvSpPr txBox="1"/>
            <p:nvPr/>
          </p:nvSpPr>
          <p:spPr>
            <a:xfrm>
              <a:off x="3058476" y="4083918"/>
              <a:ext cx="1353716" cy="225926"/>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VME, IFC, SoftIOC</a:t>
              </a:r>
            </a:p>
          </p:txBody>
        </p:sp>
        <p:pic>
          <p:nvPicPr>
            <p:cNvPr id="62" name="Picture 24" descr="LitElement 3.0 &amp; lit-html 2.0: Early Preview Release - Polymer Project">
              <a:extLst>
                <a:ext uri="{FF2B5EF4-FFF2-40B4-BE49-F238E27FC236}">
                  <a16:creationId xmlns:a16="http://schemas.microsoft.com/office/drawing/2014/main" id="{ED755CAD-4CC5-659D-D2EC-35C4FF11CF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1190" y="1835579"/>
              <a:ext cx="525527" cy="48355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0" descr="The ZeroMQ project · GitHub">
              <a:extLst>
                <a:ext uri="{FF2B5EF4-FFF2-40B4-BE49-F238E27FC236}">
                  <a16:creationId xmlns:a16="http://schemas.microsoft.com/office/drawing/2014/main" id="{E8300852-0A95-E73C-6699-2045ABAD4D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6539" y="3459202"/>
              <a:ext cx="127391" cy="11721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a:extLst>
                <a:ext uri="{FF2B5EF4-FFF2-40B4-BE49-F238E27FC236}">
                  <a16:creationId xmlns:a16="http://schemas.microsoft.com/office/drawing/2014/main" id="{890C4486-C933-9A2B-0B4E-5E7C614CB9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9808" y="2421461"/>
              <a:ext cx="233273" cy="1248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5728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216000"/>
            <a:ext cx="6815269" cy="381375"/>
          </a:xfrm>
        </p:spPr>
        <p:txBody>
          <a:bodyPr/>
          <a:lstStyle/>
          <a:p>
            <a:r>
              <a:rPr lang="en-CH" sz="2000" dirty="0"/>
              <a:t>GUI Architectures at PSI – second project - WICA</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16</a:t>
            </a:fld>
            <a:endParaRPr lang="de-DE" dirty="0"/>
          </a:p>
        </p:txBody>
      </p:sp>
      <p:sp>
        <p:nvSpPr>
          <p:cNvPr id="65" name="Inhaltsplatzhalter 1">
            <a:extLst>
              <a:ext uri="{FF2B5EF4-FFF2-40B4-BE49-F238E27FC236}">
                <a16:creationId xmlns:a16="http://schemas.microsoft.com/office/drawing/2014/main" id="{78A8F0FB-6701-1CC5-CDA2-6259290BC545}"/>
              </a:ext>
            </a:extLst>
          </p:cNvPr>
          <p:cNvSpPr txBox="1">
            <a:spLocks/>
          </p:cNvSpPr>
          <p:nvPr/>
        </p:nvSpPr>
        <p:spPr>
          <a:xfrm>
            <a:off x="612197" y="673844"/>
            <a:ext cx="3455748" cy="31373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00000"/>
              </a:lnSpc>
              <a:buNone/>
            </a:pPr>
            <a:r>
              <a:rPr lang="en-GB" sz="1200" kern="1000" dirty="0">
                <a:solidFill>
                  <a:srgbClr val="686868"/>
                </a:solidFill>
                <a:latin typeface="+mj-lt"/>
                <a:ea typeface="+mj-ea"/>
                <a:cs typeface="+mj-cs"/>
              </a:rPr>
              <a:t>WICA = </a:t>
            </a:r>
            <a:r>
              <a:rPr lang="en-GB" sz="1200" u="sng" kern="1000" dirty="0">
                <a:solidFill>
                  <a:srgbClr val="686868"/>
                </a:solidFill>
                <a:latin typeface="+mj-lt"/>
                <a:ea typeface="+mj-ea"/>
                <a:cs typeface="+mj-cs"/>
              </a:rPr>
              <a:t>W</a:t>
            </a:r>
            <a:r>
              <a:rPr lang="en-GB" sz="1200" kern="1000" dirty="0">
                <a:solidFill>
                  <a:srgbClr val="686868"/>
                </a:solidFill>
                <a:latin typeface="+mj-lt"/>
                <a:ea typeface="+mj-ea"/>
                <a:cs typeface="+mj-cs"/>
              </a:rPr>
              <a:t>eb </a:t>
            </a:r>
            <a:r>
              <a:rPr lang="en-GB" sz="1200" u="sng" kern="1000" dirty="0">
                <a:solidFill>
                  <a:srgbClr val="686868"/>
                </a:solidFill>
                <a:latin typeface="+mj-lt"/>
                <a:ea typeface="+mj-ea"/>
                <a:cs typeface="+mj-cs"/>
              </a:rPr>
              <a:t>I</a:t>
            </a:r>
            <a:r>
              <a:rPr lang="en-GB" sz="1200" kern="1000" dirty="0">
                <a:solidFill>
                  <a:srgbClr val="686868"/>
                </a:solidFill>
                <a:latin typeface="+mj-lt"/>
                <a:ea typeface="+mj-ea"/>
                <a:cs typeface="+mj-cs"/>
              </a:rPr>
              <a:t>nterface for </a:t>
            </a:r>
            <a:r>
              <a:rPr lang="en-GB" sz="1200" u="sng" kern="1000" dirty="0">
                <a:solidFill>
                  <a:srgbClr val="686868"/>
                </a:solidFill>
                <a:latin typeface="+mj-lt"/>
                <a:ea typeface="+mj-ea"/>
                <a:cs typeface="+mj-cs"/>
              </a:rPr>
              <a:t>C</a:t>
            </a:r>
            <a:r>
              <a:rPr lang="en-GB" sz="1200" kern="1000" dirty="0">
                <a:solidFill>
                  <a:srgbClr val="686868"/>
                </a:solidFill>
                <a:latin typeface="+mj-lt"/>
                <a:ea typeface="+mj-ea"/>
                <a:cs typeface="+mj-cs"/>
              </a:rPr>
              <a:t>ontrols </a:t>
            </a:r>
            <a:r>
              <a:rPr lang="en-GB" sz="1200" u="sng" kern="1000" dirty="0">
                <a:solidFill>
                  <a:srgbClr val="686868"/>
                </a:solidFill>
                <a:latin typeface="+mj-lt"/>
                <a:ea typeface="+mj-ea"/>
                <a:cs typeface="+mj-cs"/>
              </a:rPr>
              <a:t>A</a:t>
            </a:r>
            <a:r>
              <a:rPr lang="en-GB" sz="1200" kern="1000" dirty="0">
                <a:solidFill>
                  <a:srgbClr val="686868"/>
                </a:solidFill>
                <a:latin typeface="+mj-lt"/>
                <a:ea typeface="+mj-ea"/>
                <a:cs typeface="+mj-cs"/>
              </a:rPr>
              <a:t>pplications</a:t>
            </a:r>
          </a:p>
        </p:txBody>
      </p:sp>
      <p:sp>
        <p:nvSpPr>
          <p:cNvPr id="66" name="Inhaltsplatzhalter 1">
            <a:extLst>
              <a:ext uri="{FF2B5EF4-FFF2-40B4-BE49-F238E27FC236}">
                <a16:creationId xmlns:a16="http://schemas.microsoft.com/office/drawing/2014/main" id="{71F07971-6E89-4854-4C1F-5ACD82302923}"/>
              </a:ext>
            </a:extLst>
          </p:cNvPr>
          <p:cNvSpPr txBox="1">
            <a:spLocks/>
          </p:cNvSpPr>
          <p:nvPr/>
        </p:nvSpPr>
        <p:spPr>
          <a:xfrm>
            <a:off x="4283968" y="1024958"/>
            <a:ext cx="4752515" cy="2304256"/>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Main concepts</a:t>
            </a:r>
          </a:p>
          <a:p>
            <a:pPr>
              <a:lnSpc>
                <a:spcPct val="150000"/>
              </a:lnSpc>
            </a:pPr>
            <a:r>
              <a:rPr lang="en-GB" sz="1200" kern="1000" dirty="0">
                <a:solidFill>
                  <a:srgbClr val="686868"/>
                </a:solidFill>
                <a:latin typeface="+mj-lt"/>
                <a:ea typeface="+mj-ea"/>
                <a:cs typeface="+mj-cs"/>
              </a:rPr>
              <a:t>Reflect control system </a:t>
            </a:r>
            <a:r>
              <a:rPr lang="en-GB" sz="1200" i="1" kern="1000" dirty="0">
                <a:solidFill>
                  <a:srgbClr val="686868"/>
                </a:solidFill>
                <a:latin typeface="+mj-lt"/>
                <a:ea typeface="+mj-ea"/>
                <a:cs typeface="+mj-cs"/>
              </a:rPr>
              <a:t>points-of-interest</a:t>
            </a:r>
            <a:r>
              <a:rPr lang="en-GB" sz="1200" kern="1000" dirty="0">
                <a:solidFill>
                  <a:srgbClr val="686868"/>
                </a:solidFill>
                <a:latin typeface="+mj-lt"/>
                <a:ea typeface="+mj-ea"/>
                <a:cs typeface="+mj-cs"/>
              </a:rPr>
              <a:t> onto html element data-* attributes </a:t>
            </a:r>
          </a:p>
          <a:p>
            <a:pPr>
              <a:lnSpc>
                <a:spcPct val="150000"/>
              </a:lnSpc>
            </a:pPr>
            <a:r>
              <a:rPr lang="en-GB" sz="1200" kern="1000" dirty="0">
                <a:solidFill>
                  <a:srgbClr val="686868"/>
                </a:solidFill>
                <a:latin typeface="+mj-lt"/>
                <a:ea typeface="+mj-ea"/>
                <a:cs typeface="+mj-cs"/>
              </a:rPr>
              <a:t>Use the received data to update </a:t>
            </a:r>
            <a:r>
              <a:rPr lang="en-GB" sz="1200" b="1" kern="1000" dirty="0">
                <a:solidFill>
                  <a:srgbClr val="686868"/>
                </a:solidFill>
                <a:latin typeface="+mj-lt"/>
                <a:ea typeface="+mj-ea"/>
                <a:cs typeface="+mj-cs"/>
              </a:rPr>
              <a:t>text fields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plots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SVG displays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camera images </a:t>
            </a:r>
            <a:r>
              <a:rPr lang="en-GB" sz="1200" kern="1000" dirty="0">
                <a:solidFill>
                  <a:srgbClr val="686868"/>
                </a:solidFill>
                <a:latin typeface="+mj-lt"/>
                <a:ea typeface="+mj-ea"/>
                <a:cs typeface="+mj-cs"/>
              </a:rPr>
              <a:t>etc onto the users display. This can be done in many ways.</a:t>
            </a:r>
          </a:p>
          <a:p>
            <a:pPr>
              <a:lnSpc>
                <a:spcPct val="150000"/>
              </a:lnSpc>
            </a:pPr>
            <a:r>
              <a:rPr lang="en-GB" sz="1200" kern="1000" dirty="0">
                <a:solidFill>
                  <a:srgbClr val="686868"/>
                </a:solidFill>
                <a:latin typeface="+mj-lt"/>
                <a:ea typeface="+mj-ea"/>
                <a:cs typeface="+mj-cs"/>
              </a:rPr>
              <a:t>Try to provide the users with some kind of </a:t>
            </a:r>
            <a:r>
              <a:rPr lang="en-GB" sz="1200" b="1" kern="1000" dirty="0">
                <a:solidFill>
                  <a:srgbClr val="686868"/>
                </a:solidFill>
                <a:latin typeface="+mj-lt"/>
                <a:ea typeface="+mj-ea"/>
                <a:cs typeface="+mj-cs"/>
              </a:rPr>
              <a:t>tool</a:t>
            </a:r>
            <a:r>
              <a:rPr lang="en-GB" sz="1200" kern="1000" dirty="0">
                <a:solidFill>
                  <a:srgbClr val="686868"/>
                </a:solidFill>
                <a:latin typeface="+mj-lt"/>
                <a:ea typeface="+mj-ea"/>
                <a:cs typeface="+mj-cs"/>
              </a:rPr>
              <a:t> or </a:t>
            </a:r>
            <a:r>
              <a:rPr lang="en-GB" sz="1200" b="1" kern="1000" dirty="0">
                <a:solidFill>
                  <a:srgbClr val="686868"/>
                </a:solidFill>
                <a:latin typeface="+mj-lt"/>
                <a:ea typeface="+mj-ea"/>
                <a:cs typeface="+mj-cs"/>
              </a:rPr>
              <a:t>workflow</a:t>
            </a:r>
            <a:r>
              <a:rPr lang="en-GB" sz="1200" kern="1000" dirty="0">
                <a:solidFill>
                  <a:srgbClr val="686868"/>
                </a:solidFill>
                <a:latin typeface="+mj-lt"/>
                <a:ea typeface="+mj-ea"/>
                <a:cs typeface="+mj-cs"/>
              </a:rPr>
              <a:t> so they can easily create their own displays</a:t>
            </a:r>
          </a:p>
        </p:txBody>
      </p:sp>
      <p:sp>
        <p:nvSpPr>
          <p:cNvPr id="67" name="Inhaltsplatzhalter 1">
            <a:extLst>
              <a:ext uri="{FF2B5EF4-FFF2-40B4-BE49-F238E27FC236}">
                <a16:creationId xmlns:a16="http://schemas.microsoft.com/office/drawing/2014/main" id="{59C2B522-B064-7CF2-6FC5-B9B5AA400479}"/>
              </a:ext>
            </a:extLst>
          </p:cNvPr>
          <p:cNvSpPr txBox="1">
            <a:spLocks/>
          </p:cNvSpPr>
          <p:nvPr/>
        </p:nvSpPr>
        <p:spPr>
          <a:xfrm>
            <a:off x="4283968" y="3421517"/>
            <a:ext cx="4752518" cy="1440160"/>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Learning Experiences</a:t>
            </a:r>
          </a:p>
          <a:p>
            <a:pPr>
              <a:lnSpc>
                <a:spcPct val="150000"/>
              </a:lnSpc>
            </a:pPr>
            <a:r>
              <a:rPr lang="en-GB" sz="1200" kern="1000" dirty="0">
                <a:solidFill>
                  <a:srgbClr val="686868"/>
                </a:solidFill>
                <a:latin typeface="+mj-lt"/>
                <a:ea typeface="+mj-ea"/>
                <a:cs typeface="+mj-cs"/>
              </a:rPr>
              <a:t>Partial success: WICA is the only display tool that works off-site  </a:t>
            </a:r>
          </a:p>
          <a:p>
            <a:pPr>
              <a:lnSpc>
                <a:spcPct val="150000"/>
              </a:lnSpc>
            </a:pPr>
            <a:r>
              <a:rPr lang="en-GB" sz="1200" kern="1000" dirty="0">
                <a:solidFill>
                  <a:srgbClr val="686868"/>
                </a:solidFill>
                <a:latin typeface="+mj-lt"/>
                <a:ea typeface="+mj-ea"/>
                <a:cs typeface="+mj-cs"/>
              </a:rPr>
              <a:t>Getting the data to the user’s webpage is easy </a:t>
            </a:r>
            <a:r>
              <a:rPr lang="en-GB" sz="1200" kern="1000" dirty="0">
                <a:solidFill>
                  <a:srgbClr val="686868"/>
                </a:solidFill>
                <a:latin typeface="+mj-lt"/>
                <a:ea typeface="+mj-ea"/>
                <a:cs typeface="+mj-cs"/>
                <a:sym typeface="Wingdings" pitchFamily="2" charset="2"/>
              </a:rPr>
              <a:t></a:t>
            </a:r>
            <a:endParaRPr lang="en-GB" sz="1200" kern="1000" dirty="0">
              <a:solidFill>
                <a:srgbClr val="686868"/>
              </a:solidFill>
              <a:latin typeface="+mj-lt"/>
              <a:ea typeface="+mj-ea"/>
              <a:cs typeface="+mj-cs"/>
            </a:endParaRPr>
          </a:p>
          <a:p>
            <a:pPr>
              <a:lnSpc>
                <a:spcPct val="150000"/>
              </a:lnSpc>
            </a:pPr>
            <a:r>
              <a:rPr lang="en-GB" sz="1200" kern="1000" dirty="0">
                <a:solidFill>
                  <a:srgbClr val="686868"/>
                </a:solidFill>
                <a:latin typeface="+mj-lt"/>
                <a:ea typeface="+mj-ea"/>
                <a:cs typeface="+mj-cs"/>
              </a:rPr>
              <a:t>Providing a tool or workflow for the users (who are not programmers) has been difficult </a:t>
            </a:r>
            <a:r>
              <a:rPr lang="en-GB" sz="1200" kern="1000" dirty="0">
                <a:solidFill>
                  <a:srgbClr val="686868"/>
                </a:solidFill>
                <a:latin typeface="+mj-lt"/>
                <a:ea typeface="+mj-ea"/>
                <a:cs typeface="+mj-cs"/>
                <a:sym typeface="Wingdings" pitchFamily="2" charset="2"/>
              </a:rPr>
              <a:t></a:t>
            </a:r>
            <a:br>
              <a:rPr lang="en-GB" sz="1400" kern="1000" dirty="0">
                <a:solidFill>
                  <a:srgbClr val="686868"/>
                </a:solidFill>
                <a:latin typeface="+mj-lt"/>
                <a:ea typeface="+mj-ea"/>
                <a:cs typeface="+mj-cs"/>
              </a:rPr>
            </a:br>
            <a:endParaRPr lang="en-GB" sz="1400" kern="1000" dirty="0">
              <a:solidFill>
                <a:srgbClr val="686868"/>
              </a:solidFill>
              <a:latin typeface="+mj-lt"/>
              <a:ea typeface="+mj-ea"/>
              <a:cs typeface="+mj-cs"/>
            </a:endParaRPr>
          </a:p>
        </p:txBody>
      </p:sp>
      <p:grpSp>
        <p:nvGrpSpPr>
          <p:cNvPr id="19" name="Group 18">
            <a:extLst>
              <a:ext uri="{FF2B5EF4-FFF2-40B4-BE49-F238E27FC236}">
                <a16:creationId xmlns:a16="http://schemas.microsoft.com/office/drawing/2014/main" id="{4ED410FB-C79C-F159-5C19-DE60138EE18D}"/>
              </a:ext>
            </a:extLst>
          </p:cNvPr>
          <p:cNvGrpSpPr>
            <a:grpSpLocks noChangeAspect="1"/>
          </p:cNvGrpSpPr>
          <p:nvPr/>
        </p:nvGrpSpPr>
        <p:grpSpPr>
          <a:xfrm>
            <a:off x="755576" y="1013530"/>
            <a:ext cx="3056171" cy="3937591"/>
            <a:chOff x="611562" y="1558702"/>
            <a:chExt cx="3798982" cy="4894643"/>
          </a:xfrm>
        </p:grpSpPr>
        <p:pic>
          <p:nvPicPr>
            <p:cNvPr id="20" name="Picture 4">
              <a:extLst>
                <a:ext uri="{FF2B5EF4-FFF2-40B4-BE49-F238E27FC236}">
                  <a16:creationId xmlns:a16="http://schemas.microsoft.com/office/drawing/2014/main" id="{B150077E-8535-B48F-A7A3-58F7855B5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066" y="5312475"/>
              <a:ext cx="397564" cy="3736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D47D7E9-1376-6004-50A7-B96A7083326A}"/>
                </a:ext>
              </a:extLst>
            </p:cNvPr>
            <p:cNvSpPr txBox="1"/>
            <p:nvPr/>
          </p:nvSpPr>
          <p:spPr>
            <a:xfrm>
              <a:off x="2915818" y="4279956"/>
              <a:ext cx="1494726" cy="22917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Java/Spring Boot</a:t>
              </a:r>
            </a:p>
          </p:txBody>
        </p:sp>
        <p:sp>
          <p:nvSpPr>
            <p:cNvPr id="22" name="Rectangle 21">
              <a:extLst>
                <a:ext uri="{FF2B5EF4-FFF2-40B4-BE49-F238E27FC236}">
                  <a16:creationId xmlns:a16="http://schemas.microsoft.com/office/drawing/2014/main" id="{C18506BC-109C-17E1-66EF-FBCEB6A3A730}"/>
                </a:ext>
              </a:extLst>
            </p:cNvPr>
            <p:cNvSpPr/>
            <p:nvPr/>
          </p:nvSpPr>
          <p:spPr bwMode="auto">
            <a:xfrm>
              <a:off x="1539428" y="5197105"/>
              <a:ext cx="1291052" cy="536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23" name="Oval 22">
              <a:extLst>
                <a:ext uri="{FF2B5EF4-FFF2-40B4-BE49-F238E27FC236}">
                  <a16:creationId xmlns:a16="http://schemas.microsoft.com/office/drawing/2014/main" id="{D776AD92-81CD-3280-0F94-4AB336301735}"/>
                </a:ext>
              </a:extLst>
            </p:cNvPr>
            <p:cNvSpPr/>
            <p:nvPr/>
          </p:nvSpPr>
          <p:spPr bwMode="auto">
            <a:xfrm>
              <a:off x="611562" y="6052215"/>
              <a:ext cx="1338958"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24" name="Rectangle 23">
              <a:extLst>
                <a:ext uri="{FF2B5EF4-FFF2-40B4-BE49-F238E27FC236}">
                  <a16:creationId xmlns:a16="http://schemas.microsoft.com/office/drawing/2014/main" id="{518F4670-096D-48F9-6617-A0E3EE52D0DB}"/>
                </a:ext>
              </a:extLst>
            </p:cNvPr>
            <p:cNvSpPr/>
            <p:nvPr/>
          </p:nvSpPr>
          <p:spPr bwMode="auto">
            <a:xfrm>
              <a:off x="1539426" y="3820702"/>
              <a:ext cx="1291052" cy="101760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REST API</a:t>
              </a:r>
            </a:p>
          </p:txBody>
        </p:sp>
        <p:sp>
          <p:nvSpPr>
            <p:cNvPr id="25" name="Oval 24">
              <a:extLst>
                <a:ext uri="{FF2B5EF4-FFF2-40B4-BE49-F238E27FC236}">
                  <a16:creationId xmlns:a16="http://schemas.microsoft.com/office/drawing/2014/main" id="{05B7AA44-12A2-61DA-6476-530D2FA30CE8}"/>
                </a:ext>
              </a:extLst>
            </p:cNvPr>
            <p:cNvSpPr/>
            <p:nvPr/>
          </p:nvSpPr>
          <p:spPr bwMode="auto">
            <a:xfrm>
              <a:off x="2180780" y="6056846"/>
              <a:ext cx="1374489"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Actuators</a:t>
              </a:r>
            </a:p>
          </p:txBody>
        </p:sp>
        <p:pic>
          <p:nvPicPr>
            <p:cNvPr id="26" name="Graphic 25" descr="User with solid fill">
              <a:extLst>
                <a:ext uri="{FF2B5EF4-FFF2-40B4-BE49-F238E27FC236}">
                  <a16:creationId xmlns:a16="http://schemas.microsoft.com/office/drawing/2014/main" id="{E9FC4DFE-798C-46D8-9AF6-D0AC0829C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4099" y="1558702"/>
              <a:ext cx="537168" cy="504795"/>
            </a:xfrm>
            <a:prstGeom prst="rect">
              <a:avLst/>
            </a:prstGeom>
          </p:spPr>
        </p:pic>
        <p:sp>
          <p:nvSpPr>
            <p:cNvPr id="27" name="Line 15">
              <a:extLst>
                <a:ext uri="{FF2B5EF4-FFF2-40B4-BE49-F238E27FC236}">
                  <a16:creationId xmlns:a16="http://schemas.microsoft.com/office/drawing/2014/main" id="{20FA8D9A-57CB-5CB5-30E9-3F7830E35E4C}"/>
                </a:ext>
              </a:extLst>
            </p:cNvPr>
            <p:cNvSpPr>
              <a:spLocks noChangeShapeType="1"/>
            </p:cNvSpPr>
            <p:nvPr/>
          </p:nvSpPr>
          <p:spPr bwMode="auto">
            <a:xfrm flipV="1">
              <a:off x="2195727" y="4831945"/>
              <a:ext cx="0" cy="364399"/>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28" name="Line 15">
              <a:extLst>
                <a:ext uri="{FF2B5EF4-FFF2-40B4-BE49-F238E27FC236}">
                  <a16:creationId xmlns:a16="http://schemas.microsoft.com/office/drawing/2014/main" id="{620A1568-D677-D912-78DF-228305EFDA86}"/>
                </a:ext>
              </a:extLst>
            </p:cNvPr>
            <p:cNvSpPr>
              <a:spLocks noChangeShapeType="1"/>
            </p:cNvSpPr>
            <p:nvPr/>
          </p:nvSpPr>
          <p:spPr bwMode="auto">
            <a:xfrm flipV="1">
              <a:off x="2195727" y="3422750"/>
              <a:ext cx="0" cy="394193"/>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29" name="Line 15">
              <a:extLst>
                <a:ext uri="{FF2B5EF4-FFF2-40B4-BE49-F238E27FC236}">
                  <a16:creationId xmlns:a16="http://schemas.microsoft.com/office/drawing/2014/main" id="{00A765BC-0C2A-94F2-9351-DCB0BEE89266}"/>
                </a:ext>
              </a:extLst>
            </p:cNvPr>
            <p:cNvSpPr>
              <a:spLocks noChangeShapeType="1"/>
            </p:cNvSpPr>
            <p:nvPr/>
          </p:nvSpPr>
          <p:spPr bwMode="auto">
            <a:xfrm flipV="1">
              <a:off x="1446101" y="5733262"/>
              <a:ext cx="275505" cy="318953"/>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30" name="Line 15">
              <a:extLst>
                <a:ext uri="{FF2B5EF4-FFF2-40B4-BE49-F238E27FC236}">
                  <a16:creationId xmlns:a16="http://schemas.microsoft.com/office/drawing/2014/main" id="{BD969EA7-6E17-617D-FA6D-9A884AF04052}"/>
                </a:ext>
              </a:extLst>
            </p:cNvPr>
            <p:cNvSpPr>
              <a:spLocks noChangeShapeType="1"/>
            </p:cNvSpPr>
            <p:nvPr/>
          </p:nvSpPr>
          <p:spPr bwMode="auto">
            <a:xfrm flipH="1" flipV="1">
              <a:off x="2515207" y="5733263"/>
              <a:ext cx="184341" cy="318953"/>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31" name="TextBox 30">
              <a:extLst>
                <a:ext uri="{FF2B5EF4-FFF2-40B4-BE49-F238E27FC236}">
                  <a16:creationId xmlns:a16="http://schemas.microsoft.com/office/drawing/2014/main" id="{9D33F069-3844-3D5A-FF7B-0D831C15F707}"/>
                </a:ext>
              </a:extLst>
            </p:cNvPr>
            <p:cNvSpPr txBox="1"/>
            <p:nvPr/>
          </p:nvSpPr>
          <p:spPr>
            <a:xfrm>
              <a:off x="1619665" y="4171997"/>
              <a:ext cx="1152122" cy="576797"/>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Wica-HTTP</a:t>
              </a:r>
              <a:br>
                <a:rPr lang="en-CH" sz="800" kern="1000" spc="30" dirty="0">
                  <a:latin typeface="Times" pitchFamily="2" charset="0"/>
                  <a:cs typeface="Franklin Gothic Book"/>
                </a:rPr>
              </a:br>
              <a:r>
                <a:rPr lang="en-CH" sz="800" kern="1000" spc="30" dirty="0">
                  <a:latin typeface="Times" pitchFamily="2" charset="0"/>
                  <a:cs typeface="Franklin Gothic Book"/>
                </a:rPr>
                <a:t>EPICS Gateway</a:t>
              </a:r>
            </a:p>
          </p:txBody>
        </p:sp>
        <p:sp>
          <p:nvSpPr>
            <p:cNvPr id="32" name="Rectangle 31">
              <a:extLst>
                <a:ext uri="{FF2B5EF4-FFF2-40B4-BE49-F238E27FC236}">
                  <a16:creationId xmlns:a16="http://schemas.microsoft.com/office/drawing/2014/main" id="{A52109BC-EDD0-F3DD-F922-8F3964A23FD7}"/>
                </a:ext>
              </a:extLst>
            </p:cNvPr>
            <p:cNvSpPr/>
            <p:nvPr/>
          </p:nvSpPr>
          <p:spPr bwMode="auto">
            <a:xfrm>
              <a:off x="1539426" y="2153007"/>
              <a:ext cx="1304373" cy="12916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Web Browser</a:t>
              </a:r>
            </a:p>
          </p:txBody>
        </p:sp>
        <p:sp>
          <p:nvSpPr>
            <p:cNvPr id="33" name="Line 15">
              <a:extLst>
                <a:ext uri="{FF2B5EF4-FFF2-40B4-BE49-F238E27FC236}">
                  <a16:creationId xmlns:a16="http://schemas.microsoft.com/office/drawing/2014/main" id="{7BC7569A-56B1-F39B-B54C-AC29073DAD46}"/>
                </a:ext>
              </a:extLst>
            </p:cNvPr>
            <p:cNvSpPr>
              <a:spLocks noChangeShapeType="1"/>
            </p:cNvSpPr>
            <p:nvPr/>
          </p:nvSpPr>
          <p:spPr bwMode="auto">
            <a:xfrm flipV="1">
              <a:off x="2222738" y="1953841"/>
              <a:ext cx="0" cy="288676"/>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grpSp>
      <p:sp>
        <p:nvSpPr>
          <p:cNvPr id="64" name="Inhaltsplatzhalter 1">
            <a:extLst>
              <a:ext uri="{FF2B5EF4-FFF2-40B4-BE49-F238E27FC236}">
                <a16:creationId xmlns:a16="http://schemas.microsoft.com/office/drawing/2014/main" id="{166F1351-7422-31E5-93C6-FA9B6B263C6E}"/>
              </a:ext>
            </a:extLst>
          </p:cNvPr>
          <p:cNvSpPr txBox="1">
            <a:spLocks/>
          </p:cNvSpPr>
          <p:nvPr/>
        </p:nvSpPr>
        <p:spPr>
          <a:xfrm>
            <a:off x="4499992" y="673845"/>
            <a:ext cx="4248472" cy="31372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000" b="1" kern="1000" dirty="0">
                <a:solidFill>
                  <a:srgbClr val="686868"/>
                </a:solidFill>
                <a:latin typeface="+mj-lt"/>
                <a:ea typeface="+mj-ea"/>
                <a:cs typeface="+mj-cs"/>
              </a:rPr>
              <a:t>Use Case: Facility Status Displays / Provide offsite Displays</a:t>
            </a:r>
          </a:p>
        </p:txBody>
      </p:sp>
      <p:sp>
        <p:nvSpPr>
          <p:cNvPr id="70" name="TextBox 69">
            <a:extLst>
              <a:ext uri="{FF2B5EF4-FFF2-40B4-BE49-F238E27FC236}">
                <a16:creationId xmlns:a16="http://schemas.microsoft.com/office/drawing/2014/main" id="{0E3F4D03-0701-4C0A-0D03-9484789E42D2}"/>
              </a:ext>
            </a:extLst>
          </p:cNvPr>
          <p:cNvSpPr txBox="1"/>
          <p:nvPr/>
        </p:nvSpPr>
        <p:spPr>
          <a:xfrm>
            <a:off x="1566566" y="1779662"/>
            <a:ext cx="926851" cy="669433"/>
          </a:xfrm>
          <a:prstGeom prst="rect">
            <a:avLst/>
          </a:prstGeom>
          <a:solidFill>
            <a:schemeClr val="bg2">
              <a:lumMod val="20000"/>
              <a:lumOff val="8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Web Page</a:t>
            </a:r>
          </a:p>
        </p:txBody>
      </p:sp>
      <p:grpSp>
        <p:nvGrpSpPr>
          <p:cNvPr id="71" name="Group 70">
            <a:extLst>
              <a:ext uri="{FF2B5EF4-FFF2-40B4-BE49-F238E27FC236}">
                <a16:creationId xmlns:a16="http://schemas.microsoft.com/office/drawing/2014/main" id="{40280116-558A-C810-37CE-508B0EFF8A24}"/>
              </a:ext>
            </a:extLst>
          </p:cNvPr>
          <p:cNvGrpSpPr/>
          <p:nvPr/>
        </p:nvGrpSpPr>
        <p:grpSpPr>
          <a:xfrm>
            <a:off x="1801951" y="3683928"/>
            <a:ext cx="432028" cy="231799"/>
            <a:chOff x="2383800" y="3212976"/>
            <a:chExt cx="523794" cy="260013"/>
          </a:xfrm>
        </p:grpSpPr>
        <p:sp>
          <p:nvSpPr>
            <p:cNvPr id="72" name="TextBox 71">
              <a:extLst>
                <a:ext uri="{FF2B5EF4-FFF2-40B4-BE49-F238E27FC236}">
                  <a16:creationId xmlns:a16="http://schemas.microsoft.com/office/drawing/2014/main" id="{27DBF791-533D-66B2-A4CF-970EB8219B6B}"/>
                </a:ext>
              </a:extLst>
            </p:cNvPr>
            <p:cNvSpPr txBox="1"/>
            <p:nvPr/>
          </p:nvSpPr>
          <p:spPr>
            <a:xfrm>
              <a:off x="2727219" y="3212976"/>
              <a:ext cx="180375" cy="216024"/>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73" name="Picture 4">
              <a:extLst>
                <a:ext uri="{FF2B5EF4-FFF2-40B4-BE49-F238E27FC236}">
                  <a16:creationId xmlns:a16="http://schemas.microsoft.com/office/drawing/2014/main" id="{55EAC37D-65A7-CC7D-CC1E-220D5283B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800" y="3238413"/>
              <a:ext cx="235148" cy="234576"/>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TextBox 73">
            <a:extLst>
              <a:ext uri="{FF2B5EF4-FFF2-40B4-BE49-F238E27FC236}">
                <a16:creationId xmlns:a16="http://schemas.microsoft.com/office/drawing/2014/main" id="{7187D9DF-2D50-8EA4-47AE-0A4B00C86B10}"/>
              </a:ext>
            </a:extLst>
          </p:cNvPr>
          <p:cNvSpPr txBox="1"/>
          <p:nvPr/>
        </p:nvSpPr>
        <p:spPr>
          <a:xfrm>
            <a:off x="2615896" y="2211710"/>
            <a:ext cx="731968"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JS Library</a:t>
            </a:r>
          </a:p>
        </p:txBody>
      </p:sp>
      <p:pic>
        <p:nvPicPr>
          <p:cNvPr id="75" name="Picture 74">
            <a:extLst>
              <a:ext uri="{FF2B5EF4-FFF2-40B4-BE49-F238E27FC236}">
                <a16:creationId xmlns:a16="http://schemas.microsoft.com/office/drawing/2014/main" id="{B20D1D87-FEA4-8C37-86A2-4B87C31B5D4E}"/>
              </a:ext>
            </a:extLst>
          </p:cNvPr>
          <p:cNvPicPr>
            <a:picLocks noChangeAspect="1"/>
          </p:cNvPicPr>
          <p:nvPr/>
        </p:nvPicPr>
        <p:blipFill>
          <a:blip r:embed="rId5"/>
          <a:stretch>
            <a:fillRect/>
          </a:stretch>
        </p:blipFill>
        <p:spPr>
          <a:xfrm>
            <a:off x="1211065" y="2200102"/>
            <a:ext cx="192583" cy="192583"/>
          </a:xfrm>
          <a:prstGeom prst="rect">
            <a:avLst/>
          </a:prstGeom>
        </p:spPr>
      </p:pic>
      <p:pic>
        <p:nvPicPr>
          <p:cNvPr id="78" name="Picture 77">
            <a:extLst>
              <a:ext uri="{FF2B5EF4-FFF2-40B4-BE49-F238E27FC236}">
                <a16:creationId xmlns:a16="http://schemas.microsoft.com/office/drawing/2014/main" id="{192FFFE6-92D7-E918-27C7-F5FE09D6B423}"/>
              </a:ext>
            </a:extLst>
          </p:cNvPr>
          <p:cNvPicPr>
            <a:picLocks noChangeAspect="1"/>
          </p:cNvPicPr>
          <p:nvPr/>
        </p:nvPicPr>
        <p:blipFill>
          <a:blip r:embed="rId5"/>
          <a:stretch>
            <a:fillRect/>
          </a:stretch>
        </p:blipFill>
        <p:spPr>
          <a:xfrm>
            <a:off x="1211065" y="3243263"/>
            <a:ext cx="192583" cy="192583"/>
          </a:xfrm>
          <a:prstGeom prst="rect">
            <a:avLst/>
          </a:prstGeom>
        </p:spPr>
      </p:pic>
      <p:sp>
        <p:nvSpPr>
          <p:cNvPr id="79" name="TextBox 78">
            <a:extLst>
              <a:ext uri="{FF2B5EF4-FFF2-40B4-BE49-F238E27FC236}">
                <a16:creationId xmlns:a16="http://schemas.microsoft.com/office/drawing/2014/main" id="{2732B31D-CC3A-4C53-3207-DF197D83BD2C}"/>
              </a:ext>
            </a:extLst>
          </p:cNvPr>
          <p:cNvSpPr txBox="1"/>
          <p:nvPr/>
        </p:nvSpPr>
        <p:spPr>
          <a:xfrm>
            <a:off x="1648574" y="1995686"/>
            <a:ext cx="786726" cy="169369"/>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Intelligence</a:t>
            </a:r>
          </a:p>
        </p:txBody>
      </p:sp>
      <p:sp>
        <p:nvSpPr>
          <p:cNvPr id="81" name="TextBox 80">
            <a:extLst>
              <a:ext uri="{FF2B5EF4-FFF2-40B4-BE49-F238E27FC236}">
                <a16:creationId xmlns:a16="http://schemas.microsoft.com/office/drawing/2014/main" id="{37459894-D3CA-80B5-8348-7AE9FDFBD76E}"/>
              </a:ext>
            </a:extLst>
          </p:cNvPr>
          <p:cNvSpPr txBox="1"/>
          <p:nvPr/>
        </p:nvSpPr>
        <p:spPr>
          <a:xfrm>
            <a:off x="1648574" y="2211710"/>
            <a:ext cx="786726" cy="16936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Wica-JS</a:t>
            </a:r>
          </a:p>
        </p:txBody>
      </p:sp>
      <p:sp>
        <p:nvSpPr>
          <p:cNvPr id="82" name="TextBox 81">
            <a:extLst>
              <a:ext uri="{FF2B5EF4-FFF2-40B4-BE49-F238E27FC236}">
                <a16:creationId xmlns:a16="http://schemas.microsoft.com/office/drawing/2014/main" id="{5323D11C-34BD-907B-D250-73054523EA61}"/>
              </a:ext>
            </a:extLst>
          </p:cNvPr>
          <p:cNvSpPr txBox="1"/>
          <p:nvPr/>
        </p:nvSpPr>
        <p:spPr>
          <a:xfrm>
            <a:off x="2130265" y="2571750"/>
            <a:ext cx="1721655"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Server-Sent Event stream</a:t>
            </a:r>
          </a:p>
        </p:txBody>
      </p:sp>
      <p:sp>
        <p:nvSpPr>
          <p:cNvPr id="2" name="Rounded Rectangular Callout 1">
            <a:extLst>
              <a:ext uri="{FF2B5EF4-FFF2-40B4-BE49-F238E27FC236}">
                <a16:creationId xmlns:a16="http://schemas.microsoft.com/office/drawing/2014/main" id="{1D30184C-08D3-0C83-94F8-AE5813ED62E6}"/>
              </a:ext>
            </a:extLst>
          </p:cNvPr>
          <p:cNvSpPr/>
          <p:nvPr/>
        </p:nvSpPr>
        <p:spPr bwMode="auto">
          <a:xfrm>
            <a:off x="2668955" y="1277111"/>
            <a:ext cx="1106525" cy="544400"/>
          </a:xfrm>
          <a:prstGeom prst="wedgeRoundRectCallout">
            <a:avLst>
              <a:gd name="adj1" fmla="val -77371"/>
              <a:gd name="adj2" fmla="val 93229"/>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BYOI</a:t>
            </a:r>
          </a:p>
          <a:p>
            <a:pPr algn="ctr">
              <a:spcBef>
                <a:spcPct val="0"/>
              </a:spcBef>
            </a:pPr>
            <a:r>
              <a:rPr lang="en-CH" sz="1000" i="1" dirty="0">
                <a:latin typeface="Times" charset="0"/>
              </a:rPr>
              <a:t>“Bring your own intelligence”</a:t>
            </a:r>
          </a:p>
        </p:txBody>
      </p:sp>
      <p:pic>
        <p:nvPicPr>
          <p:cNvPr id="5" name="Picture 4">
            <a:extLst>
              <a:ext uri="{FF2B5EF4-FFF2-40B4-BE49-F238E27FC236}">
                <a16:creationId xmlns:a16="http://schemas.microsoft.com/office/drawing/2014/main" id="{A540572F-40A5-4611-D6FC-7AEC532DC502}"/>
              </a:ext>
            </a:extLst>
          </p:cNvPr>
          <p:cNvPicPr>
            <a:picLocks noChangeAspect="1"/>
          </p:cNvPicPr>
          <p:nvPr/>
        </p:nvPicPr>
        <p:blipFill>
          <a:blip r:embed="rId5"/>
          <a:stretch>
            <a:fillRect/>
          </a:stretch>
        </p:blipFill>
        <p:spPr>
          <a:xfrm>
            <a:off x="7812360" y="267494"/>
            <a:ext cx="192583" cy="192583"/>
          </a:xfrm>
          <a:prstGeom prst="rect">
            <a:avLst/>
          </a:prstGeom>
        </p:spPr>
      </p:pic>
    </p:spTree>
    <p:extLst>
      <p:ext uri="{BB962C8B-B14F-4D97-AF65-F5344CB8AC3E}">
        <p14:creationId xmlns:p14="http://schemas.microsoft.com/office/powerpoint/2010/main" val="14426371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67" grpId="0" animBg="1"/>
      <p:bldP spid="64" grpId="0"/>
      <p:bldP spid="70" grpId="0" animBg="1"/>
      <p:bldP spid="74" grpId="0"/>
      <p:bldP spid="79" grpId="0" animBg="1"/>
      <p:bldP spid="81" grpId="0" animBg="1"/>
      <p:bldP spid="82"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1F1CD4-D469-CF04-5910-54425739F715}"/>
              </a:ext>
            </a:extLst>
          </p:cNvPr>
          <p:cNvSpPr>
            <a:spLocks noGrp="1"/>
          </p:cNvSpPr>
          <p:nvPr>
            <p:ph type="title"/>
          </p:nvPr>
        </p:nvSpPr>
        <p:spPr>
          <a:xfrm>
            <a:off x="1907704" y="216000"/>
            <a:ext cx="7066789" cy="381375"/>
          </a:xfrm>
        </p:spPr>
        <p:txBody>
          <a:bodyPr/>
          <a:lstStyle/>
          <a:p>
            <a:r>
              <a:rPr lang="en-CH" dirty="0"/>
              <a:t>Leveraging WICA – supported workflows</a:t>
            </a:r>
            <a:endParaRPr lang="en-CH" sz="2000" dirty="0"/>
          </a:p>
        </p:txBody>
      </p:sp>
      <p:sp>
        <p:nvSpPr>
          <p:cNvPr id="4" name="Slide Number Placeholder 3">
            <a:extLst>
              <a:ext uri="{FF2B5EF4-FFF2-40B4-BE49-F238E27FC236}">
                <a16:creationId xmlns:a16="http://schemas.microsoft.com/office/drawing/2014/main" id="{93D914A7-38EB-0B09-694B-4EBCE8DD780B}"/>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17</a:t>
            </a:fld>
            <a:endParaRPr lang="de-DE" dirty="0"/>
          </a:p>
        </p:txBody>
      </p:sp>
      <p:cxnSp>
        <p:nvCxnSpPr>
          <p:cNvPr id="9" name="Straight Connector 8">
            <a:extLst>
              <a:ext uri="{FF2B5EF4-FFF2-40B4-BE49-F238E27FC236}">
                <a16:creationId xmlns:a16="http://schemas.microsoft.com/office/drawing/2014/main" id="{B8EC22AF-777C-CB1D-D381-D61FBA5C07B2}"/>
              </a:ext>
            </a:extLst>
          </p:cNvPr>
          <p:cNvCxnSpPr>
            <a:cxnSpLocks/>
          </p:cNvCxnSpPr>
          <p:nvPr/>
        </p:nvCxnSpPr>
        <p:spPr bwMode="auto">
          <a:xfrm>
            <a:off x="291581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Inhaltsplatzhalter 1">
            <a:extLst>
              <a:ext uri="{FF2B5EF4-FFF2-40B4-BE49-F238E27FC236}">
                <a16:creationId xmlns:a16="http://schemas.microsoft.com/office/drawing/2014/main" id="{1CA46C7D-7FA9-2C63-A803-5B728B5CE77C}"/>
              </a:ext>
            </a:extLst>
          </p:cNvPr>
          <p:cNvSpPr txBox="1">
            <a:spLocks/>
          </p:cNvSpPr>
          <p:nvPr/>
        </p:nvSpPr>
        <p:spPr>
          <a:xfrm>
            <a:off x="1115616" y="987574"/>
            <a:ext cx="1512157"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Text-only Display Page</a:t>
            </a:r>
          </a:p>
        </p:txBody>
      </p:sp>
      <p:sp>
        <p:nvSpPr>
          <p:cNvPr id="22" name="Inhaltsplatzhalter 1">
            <a:extLst>
              <a:ext uri="{FF2B5EF4-FFF2-40B4-BE49-F238E27FC236}">
                <a16:creationId xmlns:a16="http://schemas.microsoft.com/office/drawing/2014/main" id="{37B56D02-E92D-E7F7-97AF-59A6877CDEC7}"/>
              </a:ext>
            </a:extLst>
          </p:cNvPr>
          <p:cNvSpPr txBox="1">
            <a:spLocks/>
          </p:cNvSpPr>
          <p:nvPr/>
        </p:nvSpPr>
        <p:spPr>
          <a:xfrm>
            <a:off x="5292080" y="993106"/>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SVG</a:t>
            </a:r>
          </a:p>
        </p:txBody>
      </p:sp>
      <p:pic>
        <p:nvPicPr>
          <p:cNvPr id="23" name="Picture 22" descr="caQtDM - a medm replacement based on QT">
            <a:extLst>
              <a:ext uri="{FF2B5EF4-FFF2-40B4-BE49-F238E27FC236}">
                <a16:creationId xmlns:a16="http://schemas.microsoft.com/office/drawing/2014/main" id="{F2499B15-5CE9-D1F5-B266-430CB19B6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7842" y="-635198"/>
            <a:ext cx="259397" cy="92691"/>
          </a:xfrm>
          <a:prstGeom prst="rect">
            <a:avLst/>
          </a:prstGeom>
          <a:noFill/>
          <a:extLst>
            <a:ext uri="{909E8E84-426E-40DD-AFC4-6F175D3DCCD1}">
              <a14:hiddenFill xmlns:a14="http://schemas.microsoft.com/office/drawing/2010/main">
                <a:solidFill>
                  <a:srgbClr val="FFFFFF"/>
                </a:solidFill>
              </a14:hiddenFill>
            </a:ext>
          </a:extLst>
        </p:spPr>
      </p:pic>
      <p:sp>
        <p:nvSpPr>
          <p:cNvPr id="28" name="Inhaltsplatzhalter 1">
            <a:extLst>
              <a:ext uri="{FF2B5EF4-FFF2-40B4-BE49-F238E27FC236}">
                <a16:creationId xmlns:a16="http://schemas.microsoft.com/office/drawing/2014/main" id="{E49DAE16-6E57-0800-7FEE-2EE34C8E5CED}"/>
              </a:ext>
            </a:extLst>
          </p:cNvPr>
          <p:cNvSpPr txBox="1">
            <a:spLocks/>
          </p:cNvSpPr>
          <p:nvPr/>
        </p:nvSpPr>
        <p:spPr>
          <a:xfrm>
            <a:off x="3203848" y="987574"/>
            <a:ext cx="1495774"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Plots</a:t>
            </a:r>
          </a:p>
        </p:txBody>
      </p:sp>
      <p:cxnSp>
        <p:nvCxnSpPr>
          <p:cNvPr id="37" name="Straight Connector 36">
            <a:extLst>
              <a:ext uri="{FF2B5EF4-FFF2-40B4-BE49-F238E27FC236}">
                <a16:creationId xmlns:a16="http://schemas.microsoft.com/office/drawing/2014/main" id="{2E1B8340-A17A-6A6D-EB7B-D63A6E917C4C}"/>
              </a:ext>
            </a:extLst>
          </p:cNvPr>
          <p:cNvCxnSpPr>
            <a:cxnSpLocks/>
          </p:cNvCxnSpPr>
          <p:nvPr/>
        </p:nvCxnSpPr>
        <p:spPr bwMode="auto">
          <a:xfrm>
            <a:off x="971600" y="987574"/>
            <a:ext cx="0" cy="39436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158D6C1-B191-FB48-E264-773442EDE41B}"/>
              </a:ext>
            </a:extLst>
          </p:cNvPr>
          <p:cNvCxnSpPr>
            <a:cxnSpLocks/>
          </p:cNvCxnSpPr>
          <p:nvPr/>
        </p:nvCxnSpPr>
        <p:spPr bwMode="auto">
          <a:xfrm>
            <a:off x="507605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E9FFC341-B4AB-407E-F067-11A251B80D3B}"/>
              </a:ext>
            </a:extLst>
          </p:cNvPr>
          <p:cNvCxnSpPr>
            <a:cxnSpLocks/>
          </p:cNvCxnSpPr>
          <p:nvPr/>
        </p:nvCxnSpPr>
        <p:spPr bwMode="auto">
          <a:xfrm>
            <a:off x="7020272"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Inhaltsplatzhalter 1">
            <a:extLst>
              <a:ext uri="{FF2B5EF4-FFF2-40B4-BE49-F238E27FC236}">
                <a16:creationId xmlns:a16="http://schemas.microsoft.com/office/drawing/2014/main" id="{FAF19399-A419-543C-9289-42043BF7CD8E}"/>
              </a:ext>
            </a:extLst>
          </p:cNvPr>
          <p:cNvSpPr txBox="1">
            <a:spLocks/>
          </p:cNvSpPr>
          <p:nvPr/>
        </p:nvSpPr>
        <p:spPr>
          <a:xfrm>
            <a:off x="7236296" y="1001188"/>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Camera Images</a:t>
            </a:r>
          </a:p>
        </p:txBody>
      </p:sp>
      <p:sp>
        <p:nvSpPr>
          <p:cNvPr id="11" name="Inhaltsplatzhalter 1">
            <a:extLst>
              <a:ext uri="{FF2B5EF4-FFF2-40B4-BE49-F238E27FC236}">
                <a16:creationId xmlns:a16="http://schemas.microsoft.com/office/drawing/2014/main" id="{66128BFF-10A8-C5D5-F87B-47DD1DBF0642}"/>
              </a:ext>
            </a:extLst>
          </p:cNvPr>
          <p:cNvSpPr txBox="1">
            <a:spLocks/>
          </p:cNvSpPr>
          <p:nvPr/>
        </p:nvSpPr>
        <p:spPr>
          <a:xfrm>
            <a:off x="1186893" y="2715766"/>
            <a:ext cx="1368127" cy="1087569"/>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WICA will render the text content of your elements directly - no JS required.</a:t>
            </a:r>
          </a:p>
        </p:txBody>
      </p:sp>
      <p:sp>
        <p:nvSpPr>
          <p:cNvPr id="12" name="Inhaltsplatzhalter 1">
            <a:extLst>
              <a:ext uri="{FF2B5EF4-FFF2-40B4-BE49-F238E27FC236}">
                <a16:creationId xmlns:a16="http://schemas.microsoft.com/office/drawing/2014/main" id="{FC71E876-A650-8B5E-C3A4-175D2AD786AC}"/>
              </a:ext>
            </a:extLst>
          </p:cNvPr>
          <p:cNvSpPr txBox="1">
            <a:spLocks/>
          </p:cNvSpPr>
          <p:nvPr/>
        </p:nvSpPr>
        <p:spPr>
          <a:xfrm>
            <a:off x="3203125" y="2711525"/>
            <a:ext cx="1368859" cy="72432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Choose a JS plot library </a:t>
            </a:r>
            <a:r>
              <a:rPr lang="en-GB" sz="1200" kern="1000" dirty="0" err="1">
                <a:solidFill>
                  <a:srgbClr val="686868"/>
                </a:solidFill>
                <a:latin typeface="+mj-lt"/>
                <a:ea typeface="+mj-ea"/>
                <a:cs typeface="+mj-cs"/>
              </a:rPr>
              <a:t>eg</a:t>
            </a:r>
            <a:r>
              <a:rPr lang="en-GB" sz="1200" kern="1000" dirty="0">
                <a:solidFill>
                  <a:srgbClr val="686868"/>
                </a:solidFill>
                <a:latin typeface="+mj-lt"/>
                <a:ea typeface="+mj-ea"/>
                <a:cs typeface="+mj-cs"/>
              </a:rPr>
              <a:t> </a:t>
            </a:r>
            <a:r>
              <a:rPr lang="en-GB" sz="1200" i="1" kern="1000" dirty="0" err="1">
                <a:solidFill>
                  <a:srgbClr val="686868"/>
                </a:solidFill>
                <a:latin typeface="+mj-lt"/>
                <a:ea typeface="+mj-ea"/>
                <a:cs typeface="+mj-cs"/>
              </a:rPr>
              <a:t>Plotly</a:t>
            </a:r>
            <a:r>
              <a:rPr lang="en-GB" sz="1200" kern="1000" dirty="0">
                <a:solidFill>
                  <a:srgbClr val="686868"/>
                </a:solidFill>
                <a:latin typeface="+mj-lt"/>
                <a:ea typeface="+mj-ea"/>
                <a:cs typeface="+mj-cs"/>
              </a:rPr>
              <a:t> or </a:t>
            </a:r>
            <a:r>
              <a:rPr lang="en-GB" sz="1200" i="1" kern="1000" dirty="0" err="1">
                <a:solidFill>
                  <a:srgbClr val="686868"/>
                </a:solidFill>
                <a:latin typeface="+mj-lt"/>
                <a:ea typeface="+mj-ea"/>
                <a:cs typeface="+mj-cs"/>
              </a:rPr>
              <a:t>Highcharts</a:t>
            </a:r>
            <a:endParaRPr lang="en-GB" sz="1200" i="1" kern="1000" dirty="0">
              <a:solidFill>
                <a:srgbClr val="686868"/>
              </a:solidFill>
              <a:latin typeface="+mj-lt"/>
              <a:ea typeface="+mj-ea"/>
              <a:cs typeface="+mj-cs"/>
            </a:endParaRPr>
          </a:p>
        </p:txBody>
      </p:sp>
      <p:sp>
        <p:nvSpPr>
          <p:cNvPr id="13" name="Inhaltsplatzhalter 1">
            <a:extLst>
              <a:ext uri="{FF2B5EF4-FFF2-40B4-BE49-F238E27FC236}">
                <a16:creationId xmlns:a16="http://schemas.microsoft.com/office/drawing/2014/main" id="{DE51E170-06AE-ADCB-1A0C-B8C0823532B9}"/>
              </a:ext>
            </a:extLst>
          </p:cNvPr>
          <p:cNvSpPr txBox="1">
            <a:spLocks/>
          </p:cNvSpPr>
          <p:nvPr/>
        </p:nvSpPr>
        <p:spPr>
          <a:xfrm>
            <a:off x="535553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graphic using the received data</a:t>
            </a:r>
          </a:p>
        </p:txBody>
      </p:sp>
      <p:sp>
        <p:nvSpPr>
          <p:cNvPr id="14" name="Inhaltsplatzhalter 1">
            <a:extLst>
              <a:ext uri="{FF2B5EF4-FFF2-40B4-BE49-F238E27FC236}">
                <a16:creationId xmlns:a16="http://schemas.microsoft.com/office/drawing/2014/main" id="{03737C0C-12F9-B4A3-1C2B-C7887EEB4AA5}"/>
              </a:ext>
            </a:extLst>
          </p:cNvPr>
          <p:cNvSpPr txBox="1">
            <a:spLocks/>
          </p:cNvSpPr>
          <p:nvPr/>
        </p:nvSpPr>
        <p:spPr>
          <a:xfrm>
            <a:off x="3217392" y="1563639"/>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5" name="Inhaltsplatzhalter 1">
            <a:extLst>
              <a:ext uri="{FF2B5EF4-FFF2-40B4-BE49-F238E27FC236}">
                <a16:creationId xmlns:a16="http://schemas.microsoft.com/office/drawing/2014/main" id="{AB923B5D-E52A-7D7D-E9A3-372E36BA9E70}"/>
              </a:ext>
            </a:extLst>
          </p:cNvPr>
          <p:cNvSpPr txBox="1">
            <a:spLocks/>
          </p:cNvSpPr>
          <p:nvPr/>
        </p:nvSpPr>
        <p:spPr>
          <a:xfrm>
            <a:off x="1187624"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6" name="Inhaltsplatzhalter 1">
            <a:extLst>
              <a:ext uri="{FF2B5EF4-FFF2-40B4-BE49-F238E27FC236}">
                <a16:creationId xmlns:a16="http://schemas.microsoft.com/office/drawing/2014/main" id="{6F32ABE8-2BE4-02A3-F343-1F449E8CCF63}"/>
              </a:ext>
            </a:extLst>
          </p:cNvPr>
          <p:cNvSpPr txBox="1">
            <a:spLocks/>
          </p:cNvSpPr>
          <p:nvPr/>
        </p:nvSpPr>
        <p:spPr>
          <a:xfrm>
            <a:off x="5355536"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7" name="Inhaltsplatzhalter 1">
            <a:extLst>
              <a:ext uri="{FF2B5EF4-FFF2-40B4-BE49-F238E27FC236}">
                <a16:creationId xmlns:a16="http://schemas.microsoft.com/office/drawing/2014/main" id="{86CDD47F-8B5B-0C97-1DFB-B53FF3851982}"/>
              </a:ext>
            </a:extLst>
          </p:cNvPr>
          <p:cNvSpPr txBox="1">
            <a:spLocks/>
          </p:cNvSpPr>
          <p:nvPr/>
        </p:nvSpPr>
        <p:spPr>
          <a:xfrm>
            <a:off x="5355535" y="2427734"/>
            <a:ext cx="1368859" cy="1224136"/>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Use an SVG Editor </a:t>
            </a:r>
            <a:r>
              <a:rPr lang="en-GB" sz="1200" kern="1000" dirty="0" err="1">
                <a:solidFill>
                  <a:srgbClr val="686868"/>
                </a:solidFill>
                <a:latin typeface="+mj-lt"/>
                <a:ea typeface="+mj-ea"/>
                <a:cs typeface="+mj-cs"/>
              </a:rPr>
              <a:t>eg</a:t>
            </a:r>
            <a:r>
              <a:rPr lang="en-GB" sz="1200" kern="1000" dirty="0">
                <a:solidFill>
                  <a:srgbClr val="686868"/>
                </a:solidFill>
                <a:latin typeface="+mj-lt"/>
                <a:ea typeface="+mj-ea"/>
                <a:cs typeface="+mj-cs"/>
              </a:rPr>
              <a:t> </a:t>
            </a:r>
            <a:r>
              <a:rPr lang="en-GB" sz="1200" i="1" kern="1000" dirty="0">
                <a:solidFill>
                  <a:srgbClr val="686868"/>
                </a:solidFill>
                <a:latin typeface="+mj-lt"/>
                <a:ea typeface="+mj-ea"/>
                <a:cs typeface="+mj-cs"/>
              </a:rPr>
              <a:t>Boxy-SVG</a:t>
            </a:r>
            <a:r>
              <a:rPr lang="en-GB" sz="1200" kern="1000" dirty="0">
                <a:solidFill>
                  <a:srgbClr val="686868"/>
                </a:solidFill>
                <a:latin typeface="+mj-lt"/>
                <a:ea typeface="+mj-ea"/>
                <a:cs typeface="+mj-cs"/>
              </a:rPr>
              <a:t> to create your graphic.</a:t>
            </a:r>
            <a:br>
              <a:rPr lang="en-GB" sz="1200" kern="1000" dirty="0">
                <a:solidFill>
                  <a:srgbClr val="686868"/>
                </a:solidFill>
                <a:latin typeface="+mj-lt"/>
                <a:ea typeface="+mj-ea"/>
                <a:cs typeface="+mj-cs"/>
              </a:rPr>
            </a:br>
            <a:r>
              <a:rPr lang="en-GB" sz="1200" kern="1000" dirty="0">
                <a:solidFill>
                  <a:srgbClr val="686868"/>
                </a:solidFill>
                <a:latin typeface="+mj-lt"/>
                <a:ea typeface="+mj-ea"/>
                <a:cs typeface="+mj-cs"/>
              </a:rPr>
              <a:t>Or create graphic with text editor</a:t>
            </a:r>
          </a:p>
        </p:txBody>
      </p:sp>
      <p:sp>
        <p:nvSpPr>
          <p:cNvPr id="19" name="Inhaltsplatzhalter 1">
            <a:extLst>
              <a:ext uri="{FF2B5EF4-FFF2-40B4-BE49-F238E27FC236}">
                <a16:creationId xmlns:a16="http://schemas.microsoft.com/office/drawing/2014/main" id="{17120CCB-88EB-7866-4211-AA2BD9F2BED3}"/>
              </a:ext>
            </a:extLst>
          </p:cNvPr>
          <p:cNvSpPr txBox="1">
            <a:spLocks/>
          </p:cNvSpPr>
          <p:nvPr/>
        </p:nvSpPr>
        <p:spPr>
          <a:xfrm>
            <a:off x="319529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plot using the received data</a:t>
            </a:r>
          </a:p>
        </p:txBody>
      </p:sp>
      <p:sp>
        <p:nvSpPr>
          <p:cNvPr id="20" name="Inhaltsplatzhalter 1">
            <a:extLst>
              <a:ext uri="{FF2B5EF4-FFF2-40B4-BE49-F238E27FC236}">
                <a16:creationId xmlns:a16="http://schemas.microsoft.com/office/drawing/2014/main" id="{B98C4551-3338-F8A8-FC9F-026945810D31}"/>
              </a:ext>
            </a:extLst>
          </p:cNvPr>
          <p:cNvSpPr txBox="1">
            <a:spLocks/>
          </p:cNvSpPr>
          <p:nvPr/>
        </p:nvSpPr>
        <p:spPr>
          <a:xfrm>
            <a:off x="7236296" y="1563637"/>
            <a:ext cx="1592726" cy="136815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Obtain a Web Component that supports rendering camera image data. At PSI we use </a:t>
            </a:r>
            <a:r>
              <a:rPr lang="en-GB" sz="1200" i="1" kern="1000" dirty="0">
                <a:solidFill>
                  <a:srgbClr val="686868"/>
                </a:solidFill>
                <a:latin typeface="+mj-lt"/>
                <a:ea typeface="+mj-ea"/>
                <a:cs typeface="+mj-cs"/>
              </a:rPr>
              <a:t>Lit</a:t>
            </a:r>
          </a:p>
        </p:txBody>
      </p:sp>
      <p:sp>
        <p:nvSpPr>
          <p:cNvPr id="21" name="Inhaltsplatzhalter 1">
            <a:extLst>
              <a:ext uri="{FF2B5EF4-FFF2-40B4-BE49-F238E27FC236}">
                <a16:creationId xmlns:a16="http://schemas.microsoft.com/office/drawing/2014/main" id="{5841074D-70ED-5D48-4706-F8A05A4EB4DE}"/>
              </a:ext>
            </a:extLst>
          </p:cNvPr>
          <p:cNvSpPr txBox="1">
            <a:spLocks/>
          </p:cNvSpPr>
          <p:nvPr/>
        </p:nvSpPr>
        <p:spPr>
          <a:xfrm>
            <a:off x="7236296" y="3460833"/>
            <a:ext cx="1545756" cy="141517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the control points associated with each web component </a:t>
            </a:r>
          </a:p>
        </p:txBody>
      </p:sp>
    </p:spTree>
    <p:extLst>
      <p:ext uri="{BB962C8B-B14F-4D97-AF65-F5344CB8AC3E}">
        <p14:creationId xmlns:p14="http://schemas.microsoft.com/office/powerpoint/2010/main" val="3799003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8" grpId="0"/>
      <p:bldP spid="10" grpId="0"/>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Web Upgrade  Journey Start - PROSCAN Status Page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18</a:t>
            </a:fld>
            <a:endParaRPr lang="de-DE" dirty="0"/>
          </a:p>
        </p:txBody>
      </p:sp>
      <p:pic>
        <p:nvPicPr>
          <p:cNvPr id="12" name="Picture 11" descr="Table&#10;&#10;Description automatically generated">
            <a:extLst>
              <a:ext uri="{FF2B5EF4-FFF2-40B4-BE49-F238E27FC236}">
                <a16:creationId xmlns:a16="http://schemas.microsoft.com/office/drawing/2014/main" id="{ADC1B478-B804-DF4E-805C-5E712769A018}"/>
              </a:ext>
            </a:extLst>
          </p:cNvPr>
          <p:cNvPicPr>
            <a:picLocks noChangeAspect="1"/>
          </p:cNvPicPr>
          <p:nvPr/>
        </p:nvPicPr>
        <p:blipFill>
          <a:blip r:embed="rId2"/>
          <a:stretch>
            <a:fillRect/>
          </a:stretch>
        </p:blipFill>
        <p:spPr>
          <a:xfrm>
            <a:off x="1043608" y="987574"/>
            <a:ext cx="5157350" cy="3788285"/>
          </a:xfrm>
          <a:prstGeom prst="rect">
            <a:avLst/>
          </a:prstGeom>
        </p:spPr>
      </p:pic>
      <p:sp>
        <p:nvSpPr>
          <p:cNvPr id="15" name="Inhaltsplatzhalter 1">
            <a:extLst>
              <a:ext uri="{FF2B5EF4-FFF2-40B4-BE49-F238E27FC236}">
                <a16:creationId xmlns:a16="http://schemas.microsoft.com/office/drawing/2014/main" id="{7B68C021-DCF9-D5AD-E277-0878C5B78AC7}"/>
              </a:ext>
            </a:extLst>
          </p:cNvPr>
          <p:cNvSpPr txBox="1">
            <a:spLocks/>
          </p:cNvSpPr>
          <p:nvPr/>
        </p:nvSpPr>
        <p:spPr>
          <a:xfrm>
            <a:off x="6516216" y="98757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The original display page made with </a:t>
            </a:r>
            <a:r>
              <a:rPr lang="en-GB" sz="1600" kern="1000" dirty="0" err="1">
                <a:solidFill>
                  <a:srgbClr val="686868"/>
                </a:solidFill>
                <a:latin typeface="+mj-lt"/>
                <a:ea typeface="+mj-ea"/>
                <a:cs typeface="+mj-cs"/>
              </a:rPr>
              <a:t>caQtDm</a:t>
            </a:r>
            <a:endParaRPr lang="en-GB" sz="1600" kern="1000" dirty="0">
              <a:solidFill>
                <a:srgbClr val="686868"/>
              </a:solidFill>
              <a:latin typeface="+mj-lt"/>
              <a:ea typeface="+mj-ea"/>
              <a:cs typeface="+mj-cs"/>
            </a:endParaRPr>
          </a:p>
        </p:txBody>
      </p:sp>
      <p:sp>
        <p:nvSpPr>
          <p:cNvPr id="18" name="Inhaltsplatzhalter 1">
            <a:extLst>
              <a:ext uri="{FF2B5EF4-FFF2-40B4-BE49-F238E27FC236}">
                <a16:creationId xmlns:a16="http://schemas.microsoft.com/office/drawing/2014/main" id="{D0F0ACC5-B21A-0ED6-D956-DE08E485F011}"/>
              </a:ext>
            </a:extLst>
          </p:cNvPr>
          <p:cNvSpPr txBox="1">
            <a:spLocks/>
          </p:cNvSpPr>
          <p:nvPr/>
        </p:nvSpPr>
        <p:spPr>
          <a:xfrm>
            <a:off x="6516216" y="2211710"/>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Ugly, but used effectively by many people !</a:t>
            </a:r>
          </a:p>
        </p:txBody>
      </p:sp>
      <p:sp>
        <p:nvSpPr>
          <p:cNvPr id="19" name="Inhaltsplatzhalter 1">
            <a:extLst>
              <a:ext uri="{FF2B5EF4-FFF2-40B4-BE49-F238E27FC236}">
                <a16:creationId xmlns:a16="http://schemas.microsoft.com/office/drawing/2014/main" id="{857DD36D-52DB-2672-90D7-92ED16D91778}"/>
              </a:ext>
            </a:extLst>
          </p:cNvPr>
          <p:cNvSpPr txBox="1">
            <a:spLocks/>
          </p:cNvSpPr>
          <p:nvPr/>
        </p:nvSpPr>
        <p:spPr>
          <a:xfrm>
            <a:off x="6516216" y="350785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Goal: make something just as ugly, but available on the web </a:t>
            </a:r>
          </a:p>
        </p:txBody>
      </p:sp>
    </p:spTree>
    <p:extLst>
      <p:ext uri="{BB962C8B-B14F-4D97-AF65-F5344CB8AC3E}">
        <p14:creationId xmlns:p14="http://schemas.microsoft.com/office/powerpoint/2010/main" val="227186696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Mixed Text &amp; Plot Example</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19</a:t>
            </a:fld>
            <a:endParaRPr lang="de-DE" dirty="0"/>
          </a:p>
        </p:txBody>
      </p:sp>
      <p:pic>
        <p:nvPicPr>
          <p:cNvPr id="6" name="Picture 5" descr="Graphical user interface, application&#10;&#10;Description automatically generated">
            <a:extLst>
              <a:ext uri="{FF2B5EF4-FFF2-40B4-BE49-F238E27FC236}">
                <a16:creationId xmlns:a16="http://schemas.microsoft.com/office/drawing/2014/main" id="{3D3BB8AE-3638-C28D-B145-C05BED6ED0F9}"/>
              </a:ext>
            </a:extLst>
          </p:cNvPr>
          <p:cNvPicPr>
            <a:picLocks noChangeAspect="1"/>
          </p:cNvPicPr>
          <p:nvPr/>
        </p:nvPicPr>
        <p:blipFill>
          <a:blip r:embed="rId2"/>
          <a:stretch>
            <a:fillRect/>
          </a:stretch>
        </p:blipFill>
        <p:spPr>
          <a:xfrm>
            <a:off x="1043608" y="699543"/>
            <a:ext cx="6377055" cy="3744416"/>
          </a:xfrm>
          <a:prstGeom prst="rect">
            <a:avLst/>
          </a:prstGeom>
        </p:spPr>
      </p:pic>
      <p:pic>
        <p:nvPicPr>
          <p:cNvPr id="7" name="Picture 6">
            <a:extLst>
              <a:ext uri="{FF2B5EF4-FFF2-40B4-BE49-F238E27FC236}">
                <a16:creationId xmlns:a16="http://schemas.microsoft.com/office/drawing/2014/main" id="{208DC88D-93AE-3FC0-A3DC-0C2193CB82E6}"/>
              </a:ext>
            </a:extLst>
          </p:cNvPr>
          <p:cNvPicPr>
            <a:picLocks noChangeAspect="1"/>
          </p:cNvPicPr>
          <p:nvPr/>
        </p:nvPicPr>
        <p:blipFill>
          <a:blip r:embed="rId3"/>
          <a:stretch>
            <a:fillRect/>
          </a:stretch>
        </p:blipFill>
        <p:spPr>
          <a:xfrm>
            <a:off x="6876256" y="1137855"/>
            <a:ext cx="423628" cy="208699"/>
          </a:xfrm>
          <a:prstGeom prst="rect">
            <a:avLst/>
          </a:prstGeom>
        </p:spPr>
      </p:pic>
      <p:pic>
        <p:nvPicPr>
          <p:cNvPr id="8" name="Picture 7">
            <a:extLst>
              <a:ext uri="{FF2B5EF4-FFF2-40B4-BE49-F238E27FC236}">
                <a16:creationId xmlns:a16="http://schemas.microsoft.com/office/drawing/2014/main" id="{C472EF9B-E1C6-8A44-B57E-564AB7953655}"/>
              </a:ext>
            </a:extLst>
          </p:cNvPr>
          <p:cNvPicPr>
            <a:picLocks noChangeAspect="1"/>
          </p:cNvPicPr>
          <p:nvPr/>
        </p:nvPicPr>
        <p:blipFill>
          <a:blip r:embed="rId3"/>
          <a:stretch>
            <a:fillRect/>
          </a:stretch>
        </p:blipFill>
        <p:spPr>
          <a:xfrm>
            <a:off x="6156176" y="1923678"/>
            <a:ext cx="292331" cy="144016"/>
          </a:xfrm>
          <a:prstGeom prst="rect">
            <a:avLst/>
          </a:prstGeom>
        </p:spPr>
      </p:pic>
      <p:pic>
        <p:nvPicPr>
          <p:cNvPr id="10" name="Picture 9">
            <a:extLst>
              <a:ext uri="{FF2B5EF4-FFF2-40B4-BE49-F238E27FC236}">
                <a16:creationId xmlns:a16="http://schemas.microsoft.com/office/drawing/2014/main" id="{54933915-5435-7095-08A8-5C01AED35DAF}"/>
              </a:ext>
            </a:extLst>
          </p:cNvPr>
          <p:cNvPicPr>
            <a:picLocks noChangeAspect="1"/>
          </p:cNvPicPr>
          <p:nvPr/>
        </p:nvPicPr>
        <p:blipFill>
          <a:blip r:embed="rId3"/>
          <a:stretch>
            <a:fillRect/>
          </a:stretch>
        </p:blipFill>
        <p:spPr>
          <a:xfrm>
            <a:off x="7046791" y="1923678"/>
            <a:ext cx="292331" cy="144016"/>
          </a:xfrm>
          <a:prstGeom prst="rect">
            <a:avLst/>
          </a:prstGeom>
        </p:spPr>
      </p:pic>
      <p:pic>
        <p:nvPicPr>
          <p:cNvPr id="11" name="Picture 10">
            <a:extLst>
              <a:ext uri="{FF2B5EF4-FFF2-40B4-BE49-F238E27FC236}">
                <a16:creationId xmlns:a16="http://schemas.microsoft.com/office/drawing/2014/main" id="{3DEAEC30-6064-AE1D-48DB-9C6F5B53ADE2}"/>
              </a:ext>
            </a:extLst>
          </p:cNvPr>
          <p:cNvPicPr>
            <a:picLocks noChangeAspect="1"/>
          </p:cNvPicPr>
          <p:nvPr/>
        </p:nvPicPr>
        <p:blipFill>
          <a:blip r:embed="rId3"/>
          <a:stretch>
            <a:fillRect/>
          </a:stretch>
        </p:blipFill>
        <p:spPr>
          <a:xfrm>
            <a:off x="4016619" y="2715766"/>
            <a:ext cx="584663" cy="288032"/>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FD4EDFF9-ADA8-F055-3365-5106251F5214}"/>
              </a:ext>
            </a:extLst>
          </p:cNvPr>
          <p:cNvPicPr>
            <a:picLocks noChangeAspect="1"/>
          </p:cNvPicPr>
          <p:nvPr/>
        </p:nvPicPr>
        <p:blipFill>
          <a:blip r:embed="rId4"/>
          <a:stretch>
            <a:fillRect/>
          </a:stretch>
        </p:blipFill>
        <p:spPr>
          <a:xfrm>
            <a:off x="1043608" y="4579792"/>
            <a:ext cx="2360061" cy="455656"/>
          </a:xfrm>
          <a:prstGeom prst="rect">
            <a:avLst/>
          </a:prstGeom>
        </p:spPr>
      </p:pic>
      <p:sp>
        <p:nvSpPr>
          <p:cNvPr id="14" name="Inhaltsplatzhalter 1">
            <a:extLst>
              <a:ext uri="{FF2B5EF4-FFF2-40B4-BE49-F238E27FC236}">
                <a16:creationId xmlns:a16="http://schemas.microsoft.com/office/drawing/2014/main" id="{1B3F0404-1129-97EC-E87C-565DA22D8931}"/>
              </a:ext>
            </a:extLst>
          </p:cNvPr>
          <p:cNvSpPr txBox="1">
            <a:spLocks/>
          </p:cNvSpPr>
          <p:nvPr/>
        </p:nvSpPr>
        <p:spPr>
          <a:xfrm>
            <a:off x="3428511" y="4619887"/>
            <a:ext cx="1248317"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Grid</a:t>
            </a:r>
          </a:p>
        </p:txBody>
      </p:sp>
      <p:pic>
        <p:nvPicPr>
          <p:cNvPr id="16" name="Picture 15" descr="Rectangle&#10;&#10;Description automatically generated">
            <a:extLst>
              <a:ext uri="{FF2B5EF4-FFF2-40B4-BE49-F238E27FC236}">
                <a16:creationId xmlns:a16="http://schemas.microsoft.com/office/drawing/2014/main" id="{4708DAD9-A5D2-76A6-8289-F138C228C321}"/>
              </a:ext>
            </a:extLst>
          </p:cNvPr>
          <p:cNvPicPr>
            <a:picLocks noChangeAspect="1"/>
          </p:cNvPicPr>
          <p:nvPr/>
        </p:nvPicPr>
        <p:blipFill>
          <a:blip r:embed="rId5"/>
          <a:stretch>
            <a:fillRect/>
          </a:stretch>
        </p:blipFill>
        <p:spPr>
          <a:xfrm>
            <a:off x="5020270" y="4569581"/>
            <a:ext cx="1135906" cy="453769"/>
          </a:xfrm>
          <a:prstGeom prst="rect">
            <a:avLst/>
          </a:prstGeom>
        </p:spPr>
      </p:pic>
      <p:sp>
        <p:nvSpPr>
          <p:cNvPr id="17" name="Inhaltsplatzhalter 1">
            <a:extLst>
              <a:ext uri="{FF2B5EF4-FFF2-40B4-BE49-F238E27FC236}">
                <a16:creationId xmlns:a16="http://schemas.microsoft.com/office/drawing/2014/main" id="{1DC0BC9E-4A1A-8CFF-BD23-C7F3B9B2F51F}"/>
              </a:ext>
            </a:extLst>
          </p:cNvPr>
          <p:cNvSpPr txBox="1">
            <a:spLocks/>
          </p:cNvSpPr>
          <p:nvPr/>
        </p:nvSpPr>
        <p:spPr>
          <a:xfrm>
            <a:off x="6131932" y="4627187"/>
            <a:ext cx="1608420"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Flexbox</a:t>
            </a:r>
          </a:p>
        </p:txBody>
      </p:sp>
    </p:spTree>
    <p:extLst>
      <p:ext uri="{BB962C8B-B14F-4D97-AF65-F5344CB8AC3E}">
        <p14:creationId xmlns:p14="http://schemas.microsoft.com/office/powerpoint/2010/main" val="20237575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p:txBody>
          <a:bodyPr/>
          <a:lstStyle/>
          <a:p>
            <a:r>
              <a:rPr lang="en-CH" dirty="0"/>
              <a:t>Introduction</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a:t>
            </a:fld>
            <a:endParaRPr lang="de-DE" dirty="0"/>
          </a:p>
        </p:txBody>
      </p:sp>
      <p:sp>
        <p:nvSpPr>
          <p:cNvPr id="5" name="Content Placeholder 1">
            <a:extLst>
              <a:ext uri="{FF2B5EF4-FFF2-40B4-BE49-F238E27FC236}">
                <a16:creationId xmlns:a16="http://schemas.microsoft.com/office/drawing/2014/main" id="{FF0DE9EF-E56F-4CD4-9DB1-3DFAA201B8F2}"/>
              </a:ext>
            </a:extLst>
          </p:cNvPr>
          <p:cNvSpPr txBox="1">
            <a:spLocks/>
          </p:cNvSpPr>
          <p:nvPr/>
        </p:nvSpPr>
        <p:spPr>
          <a:xfrm>
            <a:off x="791270" y="1059582"/>
            <a:ext cx="7525146" cy="3096344"/>
          </a:xfrm>
          <a:prstGeom prst="rect">
            <a:avLst/>
          </a:prstGeom>
          <a:solidFill>
            <a:schemeClr val="accent1">
              <a:lumMod val="20000"/>
              <a:lumOff val="80000"/>
            </a:schemeClr>
          </a:solidFill>
        </p:spPr>
        <p:txBody>
          <a:bodyPr vert="horz" lIns="0" tIns="0" rIns="0" bIns="0" rtlCol="0">
            <a:noAutofit/>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800" kern="1200" spc="0" baseline="0">
                <a:solidFill>
                  <a:schemeClr val="tx1"/>
                </a:solidFill>
                <a:latin typeface="+mn-lt"/>
                <a:ea typeface="+mn-ea"/>
                <a:cs typeface="+mn-cs"/>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mn-cs"/>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spc="0" baseline="0">
                <a:solidFill>
                  <a:schemeClr val="tx1"/>
                </a:solidFill>
                <a:latin typeface="+mn-lt"/>
                <a:ea typeface="ＭＳ Ｐゴシック" charset="-128"/>
                <a:cs typeface="ＭＳ Ｐゴシック" charset="-128"/>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ＭＳ Ｐゴシック" charset="0"/>
                <a:cs typeface="ＭＳ Ｐゴシック" charset="0"/>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Clr>
                <a:schemeClr val="tx1"/>
              </a:buClr>
              <a:buFont typeface="Symbol" panose="05050102010706020507" pitchFamily="18" charset="2"/>
              <a:buChar char="-"/>
              <a:defRPr sz="16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9pPr>
          </a:lstStyle>
          <a:p>
            <a:pPr marL="177800" lvl="1" indent="0">
              <a:buNone/>
            </a:pPr>
            <a:r>
              <a:rPr lang="en-GB" sz="1600" dirty="0"/>
              <a:t>At PSI we are mostly still using traditional (non-web) technologies... </a:t>
            </a:r>
            <a:br>
              <a:rPr lang="en-GB" sz="1600" dirty="0"/>
            </a:br>
            <a:br>
              <a:rPr lang="en-GB" sz="1600" dirty="0"/>
            </a:br>
            <a:r>
              <a:rPr lang="en-GB" sz="1600" dirty="0"/>
              <a:t>But a few of us have been working on pilot projects for the web</a:t>
            </a:r>
            <a:br>
              <a:rPr lang="en-GB" sz="1600" dirty="0"/>
            </a:br>
            <a:br>
              <a:rPr lang="en-GB" sz="1600" dirty="0"/>
            </a:br>
            <a:r>
              <a:rPr lang="en-GB" sz="1600" dirty="0"/>
              <a:t>Some colleagues support this; others view the applicability of the web in the context of our lab with deep </a:t>
            </a:r>
            <a:r>
              <a:rPr lang="en-GB" sz="1600" dirty="0" err="1"/>
              <a:t>skepticism</a:t>
            </a:r>
            <a:r>
              <a:rPr lang="en-GB" sz="1600" dirty="0"/>
              <a:t> ! </a:t>
            </a:r>
            <a:br>
              <a:rPr lang="en-GB" sz="1600" dirty="0"/>
            </a:br>
            <a:br>
              <a:rPr lang="en-GB" sz="1600" dirty="0"/>
            </a:br>
            <a:r>
              <a:rPr lang="en-GB" sz="1600" dirty="0"/>
              <a:t>In this talk I will focus on the realities of the situation in our lab and my experiences with developing and deploying a new software solution (called “WICA”) which aims to bring our control system to the web</a:t>
            </a:r>
            <a:r>
              <a:rPr lang="en-GB" dirty="0"/>
              <a:t>.</a:t>
            </a:r>
            <a:br>
              <a:rPr lang="en-GB" dirty="0"/>
            </a:br>
            <a:endParaRPr lang="en-US" i="1" dirty="0"/>
          </a:p>
        </p:txBody>
      </p:sp>
    </p:spTree>
    <p:extLst>
      <p:ext uri="{BB962C8B-B14F-4D97-AF65-F5344CB8AC3E}">
        <p14:creationId xmlns:p14="http://schemas.microsoft.com/office/powerpoint/2010/main" val="39706886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responsive design</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20</a:t>
            </a:fld>
            <a:endParaRPr lang="de-DE" dirty="0"/>
          </a:p>
        </p:txBody>
      </p:sp>
      <p:pic>
        <p:nvPicPr>
          <p:cNvPr id="5" name="Picture 4" descr="Graphical user interface&#10;&#10;Description automatically generated">
            <a:extLst>
              <a:ext uri="{FF2B5EF4-FFF2-40B4-BE49-F238E27FC236}">
                <a16:creationId xmlns:a16="http://schemas.microsoft.com/office/drawing/2014/main" id="{D929B3F7-2372-4064-FEED-B554CE6527BE}"/>
              </a:ext>
            </a:extLst>
          </p:cNvPr>
          <p:cNvPicPr>
            <a:picLocks noChangeAspect="1"/>
          </p:cNvPicPr>
          <p:nvPr/>
        </p:nvPicPr>
        <p:blipFill>
          <a:blip r:embed="rId2"/>
          <a:stretch>
            <a:fillRect/>
          </a:stretch>
        </p:blipFill>
        <p:spPr>
          <a:xfrm>
            <a:off x="6300192" y="2287511"/>
            <a:ext cx="1588782" cy="2643758"/>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C0061350-0B1B-B8FD-C0F8-C2745327FE98}"/>
              </a:ext>
            </a:extLst>
          </p:cNvPr>
          <p:cNvPicPr>
            <a:picLocks noChangeAspect="1"/>
          </p:cNvPicPr>
          <p:nvPr/>
        </p:nvPicPr>
        <p:blipFill>
          <a:blip r:embed="rId3"/>
          <a:stretch>
            <a:fillRect/>
          </a:stretch>
        </p:blipFill>
        <p:spPr>
          <a:xfrm>
            <a:off x="1043608" y="987574"/>
            <a:ext cx="4385735" cy="3024336"/>
          </a:xfrm>
          <a:prstGeom prst="rect">
            <a:avLst/>
          </a:prstGeom>
        </p:spPr>
      </p:pic>
      <p:sp>
        <p:nvSpPr>
          <p:cNvPr id="15" name="Title 1">
            <a:extLst>
              <a:ext uri="{FF2B5EF4-FFF2-40B4-BE49-F238E27FC236}">
                <a16:creationId xmlns:a16="http://schemas.microsoft.com/office/drawing/2014/main" id="{65BB90F0-4AD4-59A5-4DBD-37C3A8EB3235}"/>
              </a:ext>
            </a:extLst>
          </p:cNvPr>
          <p:cNvSpPr txBox="1">
            <a:spLocks/>
          </p:cNvSpPr>
          <p:nvPr/>
        </p:nvSpPr>
        <p:spPr bwMode="auto">
          <a:xfrm>
            <a:off x="5868144" y="917362"/>
            <a:ext cx="3024336"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US" sz="1400" dirty="0"/>
              <a:t>Because the pages just use normal web technology we can use CSS media queries to change the formats according to the features of the viewing device…</a:t>
            </a:r>
            <a:endParaRPr lang="de-CH" sz="1400" dirty="0"/>
          </a:p>
        </p:txBody>
      </p:sp>
    </p:spTree>
    <p:extLst>
      <p:ext uri="{BB962C8B-B14F-4D97-AF65-F5344CB8AC3E}">
        <p14:creationId xmlns:p14="http://schemas.microsoft.com/office/powerpoint/2010/main" val="149433834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Vacuum System Page </a:t>
            </a:r>
            <a:r>
              <a:rPr lang="en-US" sz="1800" dirty="0"/>
              <a:t>– SVG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21</a:t>
            </a:fld>
            <a:endParaRPr lang="de-DE" dirty="0"/>
          </a:p>
        </p:txBody>
      </p:sp>
      <p:pic>
        <p:nvPicPr>
          <p:cNvPr id="5" name="Picture 4" descr="A screenshot of a computer&#10;&#10;Description automatically generated with medium confidence">
            <a:extLst>
              <a:ext uri="{FF2B5EF4-FFF2-40B4-BE49-F238E27FC236}">
                <a16:creationId xmlns:a16="http://schemas.microsoft.com/office/drawing/2014/main" id="{4E8104D2-585F-BE89-5938-9AC6723C5E60}"/>
              </a:ext>
            </a:extLst>
          </p:cNvPr>
          <p:cNvPicPr>
            <a:picLocks noChangeAspect="1"/>
          </p:cNvPicPr>
          <p:nvPr/>
        </p:nvPicPr>
        <p:blipFill>
          <a:blip r:embed="rId2"/>
          <a:stretch>
            <a:fillRect/>
          </a:stretch>
        </p:blipFill>
        <p:spPr>
          <a:xfrm>
            <a:off x="829816" y="775584"/>
            <a:ext cx="7289007" cy="4244438"/>
          </a:xfrm>
          <a:prstGeom prst="rect">
            <a:avLst/>
          </a:prstGeom>
        </p:spPr>
      </p:pic>
      <p:pic>
        <p:nvPicPr>
          <p:cNvPr id="9" name="Picture 8">
            <a:extLst>
              <a:ext uri="{FF2B5EF4-FFF2-40B4-BE49-F238E27FC236}">
                <a16:creationId xmlns:a16="http://schemas.microsoft.com/office/drawing/2014/main" id="{9FD2E58D-D493-B5C7-A808-6BBADB8FC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059582"/>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A0702A2-FB00-0D2F-702A-3763D8EBC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60" y="284258"/>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126982C-1B1A-4284-1A2C-9C656BB495C5}"/>
              </a:ext>
            </a:extLst>
          </p:cNvPr>
          <p:cNvPicPr>
            <a:picLocks noChangeAspect="1"/>
          </p:cNvPicPr>
          <p:nvPr/>
        </p:nvPicPr>
        <p:blipFill>
          <a:blip r:embed="rId4"/>
          <a:stretch>
            <a:fillRect/>
          </a:stretch>
        </p:blipFill>
        <p:spPr>
          <a:xfrm>
            <a:off x="7380312" y="4576173"/>
            <a:ext cx="576064" cy="345639"/>
          </a:xfrm>
          <a:prstGeom prst="rect">
            <a:avLst/>
          </a:prstGeom>
          <a:solidFill>
            <a:schemeClr val="accent1"/>
          </a:solidFill>
        </p:spPr>
      </p:pic>
    </p:spTree>
    <p:extLst>
      <p:ext uri="{BB962C8B-B14F-4D97-AF65-F5344CB8AC3E}">
        <p14:creationId xmlns:p14="http://schemas.microsoft.com/office/powerpoint/2010/main" val="11885693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RF System Page </a:t>
            </a:r>
            <a:r>
              <a:rPr lang="en-US" sz="1800" dirty="0"/>
              <a:t>– SVG + Plot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22</a:t>
            </a:fld>
            <a:endParaRPr lang="de-DE" dirty="0"/>
          </a:p>
        </p:txBody>
      </p:sp>
      <p:pic>
        <p:nvPicPr>
          <p:cNvPr id="7" name="Picture 6" descr="Application&#10;&#10;Description automatically generated with medium confidence">
            <a:extLst>
              <a:ext uri="{FF2B5EF4-FFF2-40B4-BE49-F238E27FC236}">
                <a16:creationId xmlns:a16="http://schemas.microsoft.com/office/drawing/2014/main" id="{26EB7216-C797-1166-90A4-405CB9239594}"/>
              </a:ext>
            </a:extLst>
          </p:cNvPr>
          <p:cNvPicPr>
            <a:picLocks noChangeAspect="1"/>
          </p:cNvPicPr>
          <p:nvPr/>
        </p:nvPicPr>
        <p:blipFill>
          <a:blip r:embed="rId2"/>
          <a:stretch>
            <a:fillRect/>
          </a:stretch>
        </p:blipFill>
        <p:spPr>
          <a:xfrm>
            <a:off x="1187624" y="867961"/>
            <a:ext cx="6552728" cy="4092924"/>
          </a:xfrm>
          <a:prstGeom prst="rect">
            <a:avLst/>
          </a:prstGeom>
        </p:spPr>
      </p:pic>
      <p:pic>
        <p:nvPicPr>
          <p:cNvPr id="8" name="Picture 7">
            <a:extLst>
              <a:ext uri="{FF2B5EF4-FFF2-40B4-BE49-F238E27FC236}">
                <a16:creationId xmlns:a16="http://schemas.microsoft.com/office/drawing/2014/main" id="{38E5D51D-C084-BE60-90C4-D1D58B323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19" y="4292793"/>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4FEC86-FCA1-1387-11BE-994445A58160}"/>
              </a:ext>
            </a:extLst>
          </p:cNvPr>
          <p:cNvPicPr>
            <a:picLocks noChangeAspect="1"/>
          </p:cNvPicPr>
          <p:nvPr/>
        </p:nvPicPr>
        <p:blipFill>
          <a:blip r:embed="rId4"/>
          <a:stretch>
            <a:fillRect/>
          </a:stretch>
        </p:blipFill>
        <p:spPr>
          <a:xfrm>
            <a:off x="1909854" y="3277903"/>
            <a:ext cx="438497" cy="216024"/>
          </a:xfrm>
          <a:prstGeom prst="rect">
            <a:avLst/>
          </a:prstGeom>
        </p:spPr>
      </p:pic>
      <p:pic>
        <p:nvPicPr>
          <p:cNvPr id="11" name="Picture 10">
            <a:extLst>
              <a:ext uri="{FF2B5EF4-FFF2-40B4-BE49-F238E27FC236}">
                <a16:creationId xmlns:a16="http://schemas.microsoft.com/office/drawing/2014/main" id="{3BE67BCC-8021-8D5C-B65A-08BD97CFC9F4}"/>
              </a:ext>
            </a:extLst>
          </p:cNvPr>
          <p:cNvPicPr>
            <a:picLocks noChangeAspect="1"/>
          </p:cNvPicPr>
          <p:nvPr/>
        </p:nvPicPr>
        <p:blipFill>
          <a:blip r:embed="rId4"/>
          <a:stretch>
            <a:fillRect/>
          </a:stretch>
        </p:blipFill>
        <p:spPr>
          <a:xfrm>
            <a:off x="1979712" y="1238051"/>
            <a:ext cx="438497" cy="216024"/>
          </a:xfrm>
          <a:prstGeom prst="rect">
            <a:avLst/>
          </a:prstGeom>
        </p:spPr>
      </p:pic>
      <p:pic>
        <p:nvPicPr>
          <p:cNvPr id="12" name="Picture 11">
            <a:extLst>
              <a:ext uri="{FF2B5EF4-FFF2-40B4-BE49-F238E27FC236}">
                <a16:creationId xmlns:a16="http://schemas.microsoft.com/office/drawing/2014/main" id="{C3CEE78A-2BA7-F9B5-8F61-2A408299F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4227934"/>
            <a:ext cx="244858" cy="24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053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err="1"/>
              <a:t>SwissFEL</a:t>
            </a:r>
            <a:r>
              <a:rPr lang="en-US" sz="2000" dirty="0"/>
              <a:t> Camera Page </a:t>
            </a:r>
            <a:r>
              <a:rPr lang="en-US" sz="1800" dirty="0"/>
              <a:t>– Web Component Example</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23</a:t>
            </a:fld>
            <a:endParaRPr lang="de-DE" dirty="0"/>
          </a:p>
        </p:txBody>
      </p:sp>
      <p:pic>
        <p:nvPicPr>
          <p:cNvPr id="5" name="Picture 4" descr="Graphical user interface&#10;&#10;Description automatically generated with medium confidence">
            <a:extLst>
              <a:ext uri="{FF2B5EF4-FFF2-40B4-BE49-F238E27FC236}">
                <a16:creationId xmlns:a16="http://schemas.microsoft.com/office/drawing/2014/main" id="{14DC7A4C-8BE9-336A-AF4B-227481F319F3}"/>
              </a:ext>
            </a:extLst>
          </p:cNvPr>
          <p:cNvPicPr>
            <a:picLocks noChangeAspect="1"/>
          </p:cNvPicPr>
          <p:nvPr/>
        </p:nvPicPr>
        <p:blipFill>
          <a:blip r:embed="rId2"/>
          <a:stretch>
            <a:fillRect/>
          </a:stretch>
        </p:blipFill>
        <p:spPr>
          <a:xfrm>
            <a:off x="899592" y="821473"/>
            <a:ext cx="5963310" cy="419854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64C19F3-45AC-1CBF-C3D0-2E677FDD2C92}"/>
              </a:ext>
            </a:extLst>
          </p:cNvPr>
          <p:cNvPicPr>
            <a:picLocks noChangeAspect="1"/>
          </p:cNvPicPr>
          <p:nvPr/>
        </p:nvPicPr>
        <p:blipFill>
          <a:blip r:embed="rId3"/>
          <a:stretch>
            <a:fillRect/>
          </a:stretch>
        </p:blipFill>
        <p:spPr>
          <a:xfrm>
            <a:off x="5364088" y="1455861"/>
            <a:ext cx="1218821" cy="471604"/>
          </a:xfrm>
          <a:prstGeom prst="rect">
            <a:avLst/>
          </a:prstGeom>
        </p:spPr>
      </p:pic>
      <p:sp>
        <p:nvSpPr>
          <p:cNvPr id="13" name="TextBox 12">
            <a:extLst>
              <a:ext uri="{FF2B5EF4-FFF2-40B4-BE49-F238E27FC236}">
                <a16:creationId xmlns:a16="http://schemas.microsoft.com/office/drawing/2014/main" id="{B33952F0-5E1A-89E2-E031-F72BA01D365F}"/>
              </a:ext>
            </a:extLst>
          </p:cNvPr>
          <p:cNvSpPr txBox="1"/>
          <p:nvPr/>
        </p:nvSpPr>
        <p:spPr>
          <a:xfrm>
            <a:off x="3707904" y="2427734"/>
            <a:ext cx="4066360" cy="553998"/>
          </a:xfrm>
          <a:prstGeom prst="rect">
            <a:avLst/>
          </a:prstGeom>
          <a:solidFill>
            <a:schemeClr val="bg1">
              <a:lumMod val="85000"/>
            </a:schemeClr>
          </a:solidFill>
        </p:spPr>
        <p:txBody>
          <a:bodyPr wrap="square">
            <a:spAutoFit/>
          </a:bodyPr>
          <a:lstStyle/>
          <a:p>
            <a:r>
              <a:rPr lang="en-GB" sz="1000" dirty="0">
                <a:latin typeface="Courier New" panose="02070309020205020404" pitchFamily="49" charset="0"/>
                <a:cs typeface="Courier New" panose="02070309020205020404" pitchFamily="49" charset="0"/>
              </a:rPr>
              <a: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 </a:t>
            </a:r>
            <a:r>
              <a:rPr lang="en-GB" sz="1000" dirty="0" err="1">
                <a:latin typeface="Courier New" panose="02070309020205020404" pitchFamily="49" charset="0"/>
                <a:cs typeface="Courier New" panose="02070309020205020404" pitchFamily="49" charset="0"/>
              </a:rPr>
              <a:t>imageWidth</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imageHeight</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epicsDataChannel</a:t>
            </a:r>
            <a:r>
              <a:rPr lang="en-GB" sz="1000" dirty="0">
                <a:latin typeface="Courier New" panose="02070309020205020404" pitchFamily="49" charset="0"/>
                <a:cs typeface="Courier New" panose="02070309020205020404" pitchFamily="49" charset="0"/>
              </a:rPr>
              <a:t>="SLG-LCAM-C081:FPICTURE"&gt;&lt;/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-laser-camera-basic&gt;</a:t>
            </a:r>
            <a:endParaRPr lang="en-CH" sz="1000" dirty="0">
              <a:latin typeface="Courier New" panose="02070309020205020404" pitchFamily="49" charset="0"/>
              <a:cs typeface="Courier New" panose="02070309020205020404" pitchFamily="49" charset="0"/>
            </a:endParaRPr>
          </a:p>
        </p:txBody>
      </p:sp>
      <p:sp>
        <p:nvSpPr>
          <p:cNvPr id="14" name="Inhaltsplatzhalter 1">
            <a:extLst>
              <a:ext uri="{FF2B5EF4-FFF2-40B4-BE49-F238E27FC236}">
                <a16:creationId xmlns:a16="http://schemas.microsoft.com/office/drawing/2014/main" id="{3798C446-3703-2B51-CAD6-24DF8C22D572}"/>
              </a:ext>
            </a:extLst>
          </p:cNvPr>
          <p:cNvSpPr txBox="1">
            <a:spLocks/>
          </p:cNvSpPr>
          <p:nvPr/>
        </p:nvSpPr>
        <p:spPr>
          <a:xfrm>
            <a:off x="6862902" y="1019770"/>
            <a:ext cx="2160240" cy="1148271"/>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Using Web Components enable us to create very clean html pages</a:t>
            </a:r>
          </a:p>
        </p:txBody>
      </p:sp>
      <p:sp>
        <p:nvSpPr>
          <p:cNvPr id="15" name="Inhaltsplatzhalter 1">
            <a:extLst>
              <a:ext uri="{FF2B5EF4-FFF2-40B4-BE49-F238E27FC236}">
                <a16:creationId xmlns:a16="http://schemas.microsoft.com/office/drawing/2014/main" id="{BB0D96CC-22D2-AAF9-1CE8-B1AFFA9AE3B4}"/>
              </a:ext>
            </a:extLst>
          </p:cNvPr>
          <p:cNvSpPr txBox="1">
            <a:spLocks/>
          </p:cNvSpPr>
          <p:nvPr/>
        </p:nvSpPr>
        <p:spPr>
          <a:xfrm>
            <a:off x="6887870" y="3183427"/>
            <a:ext cx="2135272" cy="1394005"/>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But creating a web component control system library would require significant effort</a:t>
            </a:r>
          </a:p>
        </p:txBody>
      </p:sp>
    </p:spTree>
    <p:extLst>
      <p:ext uri="{BB962C8B-B14F-4D97-AF65-F5344CB8AC3E}">
        <p14:creationId xmlns:p14="http://schemas.microsoft.com/office/powerpoint/2010/main" val="8044544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a:xfrm>
            <a:off x="2077211" y="216000"/>
            <a:ext cx="6408712" cy="381375"/>
          </a:xfrm>
        </p:spPr>
        <p:txBody>
          <a:bodyPr/>
          <a:lstStyle/>
          <a:p>
            <a:r>
              <a:rPr lang="en-CH" dirty="0"/>
              <a:t>Web-based approaches – balance sheet</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24</a:t>
            </a:fld>
            <a:endParaRPr lang="de-DE" dirty="0"/>
          </a:p>
        </p:txBody>
      </p:sp>
      <p:pic>
        <p:nvPicPr>
          <p:cNvPr id="5" name="Picture 4" descr="Stacked stones balanced on wood surface">
            <a:extLst>
              <a:ext uri="{FF2B5EF4-FFF2-40B4-BE49-F238E27FC236}">
                <a16:creationId xmlns:a16="http://schemas.microsoft.com/office/drawing/2014/main" id="{C1606005-D7DB-3751-4112-B8ED07883832}"/>
              </a:ext>
            </a:extLst>
          </p:cNvPr>
          <p:cNvPicPr>
            <a:picLocks noChangeAspect="1"/>
          </p:cNvPicPr>
          <p:nvPr/>
        </p:nvPicPr>
        <p:blipFill>
          <a:blip r:embed="rId2"/>
          <a:stretch>
            <a:fillRect/>
          </a:stretch>
        </p:blipFill>
        <p:spPr>
          <a:xfrm>
            <a:off x="899592" y="1059582"/>
            <a:ext cx="7416824" cy="3738837"/>
          </a:xfrm>
          <a:prstGeom prst="rect">
            <a:avLst/>
          </a:prstGeom>
        </p:spPr>
      </p:pic>
    </p:spTree>
    <p:extLst>
      <p:ext uri="{BB962C8B-B14F-4D97-AF65-F5344CB8AC3E}">
        <p14:creationId xmlns:p14="http://schemas.microsoft.com/office/powerpoint/2010/main" val="361716403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2DDBEA-D731-10F4-BDA6-45A77D6003F9}"/>
              </a:ext>
            </a:extLst>
          </p:cNvPr>
          <p:cNvSpPr>
            <a:spLocks noGrp="1"/>
          </p:cNvSpPr>
          <p:nvPr>
            <p:ph sz="quarter" idx="13"/>
          </p:nvPr>
        </p:nvSpPr>
        <p:spPr>
          <a:xfrm>
            <a:off x="1043000" y="843558"/>
            <a:ext cx="7742237" cy="4032448"/>
          </a:xfrm>
        </p:spPr>
        <p:txBody>
          <a:bodyPr/>
          <a:lstStyle/>
          <a:p>
            <a:pPr>
              <a:spcAft>
                <a:spcPts val="1200"/>
              </a:spcAft>
            </a:pPr>
            <a:r>
              <a:rPr lang="en-GB" sz="1400" kern="1000" dirty="0">
                <a:solidFill>
                  <a:srgbClr val="686868"/>
                </a:solidFill>
                <a:latin typeface="+mj-lt"/>
                <a:ea typeface="+mj-ea"/>
                <a:cs typeface="+mj-cs"/>
              </a:rPr>
              <a:t>Web technologies offer the leading paradigm for today’s software development. If we ignore them our controls solutions will be perceived as increasingly outdated and stuck in a </a:t>
            </a:r>
            <a:r>
              <a:rPr lang="en-GB" sz="1400" kern="1000" dirty="0" err="1">
                <a:solidFill>
                  <a:srgbClr val="686868"/>
                </a:solidFill>
                <a:latin typeface="+mj-lt"/>
                <a:ea typeface="+mj-ea"/>
                <a:cs typeface="+mj-cs"/>
              </a:rPr>
              <a:t>timewarp</a:t>
            </a:r>
            <a:r>
              <a:rPr lang="en-GB" sz="1400" kern="1000" dirty="0">
                <a:solidFill>
                  <a:srgbClr val="686868"/>
                </a:solidFill>
                <a:latin typeface="+mj-lt"/>
                <a:ea typeface="+mj-ea"/>
                <a:cs typeface="+mj-cs"/>
              </a:rPr>
              <a:t> !  Or worse, our users may simply choose to go elsewhere.</a:t>
            </a:r>
          </a:p>
          <a:p>
            <a:pPr>
              <a:spcAft>
                <a:spcPts val="1200"/>
              </a:spcAft>
            </a:pPr>
            <a:r>
              <a:rPr lang="en-GB" sz="1400" kern="1000" dirty="0">
                <a:solidFill>
                  <a:srgbClr val="686868"/>
                </a:solidFill>
                <a:latin typeface="+mj-lt"/>
                <a:ea typeface="+mj-ea"/>
                <a:cs typeface="+mj-cs"/>
              </a:rPr>
              <a:t>Richer state-of-the-art UX possibilities are now easily achievable. For example: animations, sound, speech synthesis, speech recognition, messaging can be integrated very quickly.</a:t>
            </a:r>
          </a:p>
          <a:p>
            <a:pPr>
              <a:spcAft>
                <a:spcPts val="1200"/>
              </a:spcAft>
            </a:pPr>
            <a:r>
              <a:rPr lang="en-GB" sz="1400" kern="1000" dirty="0">
                <a:solidFill>
                  <a:srgbClr val="686868"/>
                </a:solidFill>
                <a:latin typeface="+mj-lt"/>
                <a:ea typeface="+mj-ea"/>
                <a:cs typeface="+mj-cs"/>
              </a:rPr>
              <a:t>Since most of our web-based solutions are based on REST interfaces we get client side scripting possibilities for free (</a:t>
            </a:r>
            <a:r>
              <a:rPr lang="en-GB" sz="1400" kern="1000" dirty="0" err="1">
                <a:solidFill>
                  <a:srgbClr val="686868"/>
                </a:solidFill>
                <a:latin typeface="+mj-lt"/>
                <a:ea typeface="+mj-ea"/>
                <a:cs typeface="+mj-cs"/>
              </a:rPr>
              <a:t>eg</a:t>
            </a:r>
            <a:r>
              <a:rPr lang="en-GB" sz="1400" kern="1000" dirty="0">
                <a:solidFill>
                  <a:srgbClr val="686868"/>
                </a:solidFill>
                <a:latin typeface="+mj-lt"/>
                <a:ea typeface="+mj-ea"/>
                <a:cs typeface="+mj-cs"/>
              </a:rPr>
              <a:t> via curl).</a:t>
            </a:r>
          </a:p>
          <a:p>
            <a:pPr>
              <a:spcAft>
                <a:spcPts val="1200"/>
              </a:spcAft>
            </a:pPr>
            <a:r>
              <a:rPr lang="en-GB" sz="1400" kern="1000" dirty="0">
                <a:solidFill>
                  <a:srgbClr val="686868"/>
                </a:solidFill>
                <a:latin typeface="+mj-lt"/>
                <a:ea typeface="+mj-ea"/>
                <a:cs typeface="+mj-cs"/>
              </a:rPr>
              <a:t>Web technologies fit the demands of modern society: remote working flexible/hybrid work models; access anywhere on multiple platforms, onsite, whilst travelling, or at home.</a:t>
            </a:r>
          </a:p>
          <a:p>
            <a:pPr>
              <a:spcAft>
                <a:spcPts val="1200"/>
              </a:spcAft>
            </a:pPr>
            <a:r>
              <a:rPr lang="en-GB" sz="1400" kern="1000" dirty="0">
                <a:solidFill>
                  <a:srgbClr val="686868"/>
                </a:solidFill>
                <a:latin typeface="+mj-lt"/>
                <a:ea typeface="+mj-ea"/>
                <a:cs typeface="+mj-cs"/>
              </a:rPr>
              <a:t>Web technologies help our </a:t>
            </a:r>
            <a:r>
              <a:rPr lang="en-GB" sz="1400" i="1" kern="1000" dirty="0" err="1">
                <a:solidFill>
                  <a:srgbClr val="686868"/>
                </a:solidFill>
                <a:latin typeface="+mj-lt"/>
                <a:ea typeface="+mj-ea"/>
                <a:cs typeface="+mj-cs"/>
              </a:rPr>
              <a:t>Pikett</a:t>
            </a:r>
            <a:r>
              <a:rPr lang="en-GB" sz="1400" kern="1000" dirty="0">
                <a:solidFill>
                  <a:srgbClr val="686868"/>
                </a:solidFill>
                <a:latin typeface="+mj-lt"/>
                <a:ea typeface="+mj-ea"/>
                <a:cs typeface="+mj-cs"/>
              </a:rPr>
              <a:t> (on-call) support staff diagnose faults more quickly and efficiently, reducing down time.</a:t>
            </a:r>
          </a:p>
          <a:p>
            <a:pPr>
              <a:spcAft>
                <a:spcPts val="1200"/>
              </a:spcAft>
            </a:pPr>
            <a:r>
              <a:rPr lang="en-GB" sz="1400" kern="1000" dirty="0">
                <a:solidFill>
                  <a:srgbClr val="686868"/>
                </a:solidFill>
                <a:latin typeface="+mj-lt"/>
                <a:ea typeface="+mj-ea"/>
                <a:cs typeface="+mj-cs"/>
              </a:rPr>
              <a:t>The pool of trained web developers is much larger than the pool of, say, EPICS or TANGO developers.  Using web technologies should make our recruitment easier.</a:t>
            </a:r>
          </a:p>
          <a:p>
            <a:endParaRPr lang="en-CH" dirty="0"/>
          </a:p>
        </p:txBody>
      </p:sp>
      <p:sp>
        <p:nvSpPr>
          <p:cNvPr id="3" name="Title 2">
            <a:extLst>
              <a:ext uri="{FF2B5EF4-FFF2-40B4-BE49-F238E27FC236}">
                <a16:creationId xmlns:a16="http://schemas.microsoft.com/office/drawing/2014/main" id="{7401F9FA-40DD-AFE9-F4B1-A4F2DED7BFF8}"/>
              </a:ext>
            </a:extLst>
          </p:cNvPr>
          <p:cNvSpPr>
            <a:spLocks noGrp="1"/>
          </p:cNvSpPr>
          <p:nvPr>
            <p:ph type="title"/>
          </p:nvPr>
        </p:nvSpPr>
        <p:spPr/>
        <p:txBody>
          <a:bodyPr/>
          <a:lstStyle/>
          <a:p>
            <a:r>
              <a:rPr lang="en-CH" dirty="0"/>
              <a:t>Web Project - Benefits</a:t>
            </a:r>
          </a:p>
        </p:txBody>
      </p:sp>
      <p:sp>
        <p:nvSpPr>
          <p:cNvPr id="4" name="Slide Number Placeholder 3">
            <a:extLst>
              <a:ext uri="{FF2B5EF4-FFF2-40B4-BE49-F238E27FC236}">
                <a16:creationId xmlns:a16="http://schemas.microsoft.com/office/drawing/2014/main" id="{56BB2228-B6EB-9AFB-C02F-14199E69F1A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25</a:t>
            </a:fld>
            <a:endParaRPr lang="de-DE" dirty="0"/>
          </a:p>
        </p:txBody>
      </p:sp>
    </p:spTree>
    <p:extLst>
      <p:ext uri="{BB962C8B-B14F-4D97-AF65-F5344CB8AC3E}">
        <p14:creationId xmlns:p14="http://schemas.microsoft.com/office/powerpoint/2010/main" val="13669462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AC0DC-D5A3-6AA5-682B-B795FC7414B7}"/>
              </a:ext>
            </a:extLst>
          </p:cNvPr>
          <p:cNvSpPr>
            <a:spLocks noGrp="1"/>
          </p:cNvSpPr>
          <p:nvPr>
            <p:ph sz="quarter" idx="13"/>
          </p:nvPr>
        </p:nvSpPr>
        <p:spPr>
          <a:xfrm>
            <a:off x="1043000" y="987574"/>
            <a:ext cx="7742237" cy="3867918"/>
          </a:xfrm>
        </p:spPr>
        <p:txBody>
          <a:bodyPr/>
          <a:lstStyle/>
          <a:p>
            <a:pPr>
              <a:spcAft>
                <a:spcPts val="1200"/>
              </a:spcAft>
            </a:pPr>
            <a:r>
              <a:rPr lang="en-GB" sz="1200" kern="1000" dirty="0">
                <a:solidFill>
                  <a:srgbClr val="686868"/>
                </a:solidFill>
                <a:latin typeface="+mj-lt"/>
                <a:ea typeface="+mj-ea"/>
                <a:cs typeface="+mj-cs"/>
              </a:rPr>
              <a:t>Richer, state-of-the art user experiences don’t come without effort. Are our labs willing to pay that price, or do they prefer to invest the effort elsewhere ? </a:t>
            </a:r>
          </a:p>
          <a:p>
            <a:pPr>
              <a:spcAft>
                <a:spcPts val="1200"/>
              </a:spcAft>
            </a:pPr>
            <a:r>
              <a:rPr lang="en-GB" sz="1200" kern="1000" dirty="0">
                <a:solidFill>
                  <a:srgbClr val="686868"/>
                </a:solidFill>
                <a:latin typeface="+mj-lt"/>
                <a:ea typeface="+mj-ea"/>
                <a:cs typeface="+mj-cs"/>
              </a:rPr>
              <a:t>Rich web applications tend to be created programmatically by software developers rather than by domain experts. Software engineers are not an easily scalable resource !</a:t>
            </a:r>
          </a:p>
          <a:p>
            <a:pPr>
              <a:spcAft>
                <a:spcPts val="1200"/>
              </a:spcAft>
            </a:pPr>
            <a:r>
              <a:rPr lang="en-GB" sz="1200" kern="1000" dirty="0">
                <a:solidFill>
                  <a:srgbClr val="686868"/>
                </a:solidFill>
                <a:latin typeface="+mj-lt"/>
                <a:ea typeface="+mj-ea"/>
                <a:cs typeface="+mj-cs"/>
              </a:rPr>
              <a:t>Currently at PSI, we have no Web GUI builder tools to offer to our users.  Such a tool would be necessarily complex (if we hope to deliver richer UX) or rely on simplifying abstractions (where we throw away some of the advantages of the web). </a:t>
            </a:r>
          </a:p>
          <a:p>
            <a:pPr>
              <a:spcAft>
                <a:spcPts val="1200"/>
              </a:spcAft>
            </a:pPr>
            <a:r>
              <a:rPr lang="en-GB" sz="1200" kern="1000" dirty="0">
                <a:solidFill>
                  <a:srgbClr val="686868"/>
                </a:solidFill>
                <a:latin typeface="+mj-lt"/>
                <a:ea typeface="+mj-ea"/>
                <a:cs typeface="+mj-cs"/>
              </a:rPr>
              <a:t>Users may be reluctant to give up their old GUIs, even bad ones:  “better the devil you know” ! The users sometimes resist our upgrade attempts unless there is a tangible payoff for them.</a:t>
            </a:r>
          </a:p>
          <a:p>
            <a:pPr>
              <a:spcAft>
                <a:spcPts val="1200"/>
              </a:spcAft>
            </a:pPr>
            <a:r>
              <a:rPr lang="en-GB" sz="1200" kern="1000" dirty="0">
                <a:solidFill>
                  <a:srgbClr val="686868"/>
                </a:solidFill>
                <a:latin typeface="+mj-lt"/>
                <a:ea typeface="+mj-ea"/>
                <a:cs typeface="+mj-cs"/>
              </a:rPr>
              <a:t>We have no automatic conversion tool for our existing 5000+ </a:t>
            </a:r>
            <a:r>
              <a:rPr lang="en-GB" sz="1200" kern="1000" dirty="0" err="1">
                <a:solidFill>
                  <a:srgbClr val="686868"/>
                </a:solidFill>
                <a:latin typeface="+mj-lt"/>
                <a:ea typeface="+mj-ea"/>
                <a:cs typeface="+mj-cs"/>
              </a:rPr>
              <a:t>caQtDm</a:t>
            </a:r>
            <a:r>
              <a:rPr lang="en-GB" sz="1200" kern="1000" dirty="0">
                <a:solidFill>
                  <a:srgbClr val="686868"/>
                </a:solidFill>
                <a:latin typeface="+mj-lt"/>
                <a:ea typeface="+mj-ea"/>
                <a:cs typeface="+mj-cs"/>
              </a:rPr>
              <a:t> panels. Should we even create a tool which would only clone the user interface experiences of the past with their more limited richness ?</a:t>
            </a:r>
          </a:p>
          <a:p>
            <a:pPr>
              <a:spcAft>
                <a:spcPts val="1200"/>
              </a:spcAft>
            </a:pPr>
            <a:r>
              <a:rPr lang="en-GB" sz="1200" kern="1000" dirty="0">
                <a:solidFill>
                  <a:srgbClr val="686868"/>
                </a:solidFill>
                <a:latin typeface="+mj-lt"/>
                <a:ea typeface="+mj-ea"/>
                <a:cs typeface="+mj-cs"/>
              </a:rPr>
              <a:t>The web is still in its infancy: as we try out and discard new approaches the rate of change is far higher than with our classical software development paradigms.  There is an “impedance mismatch” between the lifecycle of web technologies and the lifecycle we would wish for the components used on our machines.</a:t>
            </a:r>
          </a:p>
        </p:txBody>
      </p:sp>
      <p:sp>
        <p:nvSpPr>
          <p:cNvPr id="3" name="Title 2">
            <a:extLst>
              <a:ext uri="{FF2B5EF4-FFF2-40B4-BE49-F238E27FC236}">
                <a16:creationId xmlns:a16="http://schemas.microsoft.com/office/drawing/2014/main" id="{41C32165-5CD0-CB71-E806-6A91AE815A3A}"/>
              </a:ext>
            </a:extLst>
          </p:cNvPr>
          <p:cNvSpPr>
            <a:spLocks noGrp="1"/>
          </p:cNvSpPr>
          <p:nvPr>
            <p:ph type="title"/>
          </p:nvPr>
        </p:nvSpPr>
        <p:spPr/>
        <p:txBody>
          <a:bodyPr/>
          <a:lstStyle/>
          <a:p>
            <a:r>
              <a:rPr lang="en-CH" dirty="0"/>
              <a:t>Web Projects - Challenges</a:t>
            </a:r>
          </a:p>
        </p:txBody>
      </p:sp>
      <p:sp>
        <p:nvSpPr>
          <p:cNvPr id="4" name="Slide Number Placeholder 3">
            <a:extLst>
              <a:ext uri="{FF2B5EF4-FFF2-40B4-BE49-F238E27FC236}">
                <a16:creationId xmlns:a16="http://schemas.microsoft.com/office/drawing/2014/main" id="{AFC97AF2-4AC4-9228-D337-F3B5E0408B3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26</a:t>
            </a:fld>
            <a:endParaRPr lang="de-DE" dirty="0"/>
          </a:p>
        </p:txBody>
      </p:sp>
    </p:spTree>
    <p:extLst>
      <p:ext uri="{BB962C8B-B14F-4D97-AF65-F5344CB8AC3E}">
        <p14:creationId xmlns:p14="http://schemas.microsoft.com/office/powerpoint/2010/main" val="5219180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EBC4AC-830D-8557-EA0C-D38489B62617}"/>
              </a:ext>
            </a:extLst>
          </p:cNvPr>
          <p:cNvSpPr>
            <a:spLocks noGrp="1"/>
          </p:cNvSpPr>
          <p:nvPr>
            <p:ph sz="quarter" idx="13"/>
          </p:nvPr>
        </p:nvSpPr>
        <p:spPr>
          <a:xfrm>
            <a:off x="827584" y="1059582"/>
            <a:ext cx="7489440" cy="3600400"/>
          </a:xfrm>
          <a:solidFill>
            <a:schemeClr val="accent1">
              <a:lumMod val="20000"/>
              <a:lumOff val="80000"/>
            </a:schemeClr>
          </a:solidFill>
        </p:spPr>
        <p:txBody>
          <a:bodyPr/>
          <a:lstStyle/>
          <a:p>
            <a:pPr marL="176400" indent="0">
              <a:buNone/>
            </a:pPr>
            <a:r>
              <a:rPr lang="en-GB" sz="1400" kern="1000" dirty="0">
                <a:ea typeface="+mj-ea"/>
                <a:cs typeface="+mj-cs"/>
              </a:rPr>
              <a:t>The PSI Controls Group is currently very resource constrained and for the moment it cannot invest heavily in web development. At the moment we have no frontend team. </a:t>
            </a:r>
            <a:r>
              <a:rPr lang="en-GB" sz="1400" kern="1000" dirty="0">
                <a:ea typeface="+mj-ea"/>
                <a:cs typeface="+mj-cs"/>
                <a:sym typeface="Wingdings" pitchFamily="2" charset="2"/>
              </a:rPr>
              <a:t></a:t>
            </a:r>
            <a:endParaRPr lang="en-GB" sz="1400" kern="1000" dirty="0">
              <a:ea typeface="+mj-ea"/>
              <a:cs typeface="+mj-cs"/>
            </a:endParaRPr>
          </a:p>
          <a:p>
            <a:pPr marL="0" indent="0">
              <a:lnSpc>
                <a:spcPct val="100000"/>
              </a:lnSpc>
              <a:buNone/>
            </a:pPr>
            <a:endParaRPr lang="en-GB" sz="1400" kern="1000" dirty="0">
              <a:ea typeface="+mj-ea"/>
              <a:cs typeface="+mj-cs"/>
            </a:endParaRPr>
          </a:p>
          <a:p>
            <a:pPr marL="176400" indent="0">
              <a:buNone/>
            </a:pPr>
            <a:r>
              <a:rPr lang="en-GB" sz="1400" kern="1000" dirty="0">
                <a:ea typeface="+mj-ea"/>
                <a:cs typeface="+mj-cs"/>
              </a:rPr>
              <a:t>Nevertheless, there are a number of web projects that are ongoing and we are hoping that our resource situation may change. </a:t>
            </a:r>
          </a:p>
          <a:p>
            <a:pPr marL="176400" indent="0">
              <a:lnSpc>
                <a:spcPct val="100000"/>
              </a:lnSpc>
              <a:buNone/>
            </a:pPr>
            <a:endParaRPr lang="en-GB" sz="1400" kern="1000" dirty="0">
              <a:ea typeface="+mj-ea"/>
              <a:cs typeface="+mj-cs"/>
            </a:endParaRPr>
          </a:p>
          <a:p>
            <a:pPr marL="176400" indent="0">
              <a:lnSpc>
                <a:spcPct val="100000"/>
              </a:lnSpc>
              <a:spcAft>
                <a:spcPts val="600"/>
              </a:spcAft>
              <a:buNone/>
            </a:pPr>
            <a:r>
              <a:rPr lang="en-GB" sz="1400" kern="1000" dirty="0">
                <a:ea typeface="+mj-ea"/>
                <a:cs typeface="+mj-cs"/>
              </a:rPr>
              <a:t>Current projects:</a:t>
            </a:r>
          </a:p>
          <a:p>
            <a:pPr marL="639940" lvl="2" indent="-285750">
              <a:lnSpc>
                <a:spcPct val="100000"/>
              </a:lnSpc>
              <a:spcAft>
                <a:spcPts val="600"/>
              </a:spcAft>
              <a:buFont typeface="Arial" panose="020B0604020202020204" pitchFamily="34" charset="0"/>
              <a:buChar char="•"/>
            </a:pPr>
            <a:r>
              <a:rPr lang="en-GB" sz="1400" kern="1000" dirty="0">
                <a:ea typeface="+mj-ea"/>
                <a:cs typeface="+mj-cs"/>
              </a:rPr>
              <a:t>Upgrade of the </a:t>
            </a:r>
            <a:r>
              <a:rPr lang="en-GB" sz="1400" kern="1000" dirty="0" err="1">
                <a:ea typeface="+mj-ea"/>
                <a:cs typeface="+mj-cs"/>
              </a:rPr>
              <a:t>SwissFEL</a:t>
            </a:r>
            <a:r>
              <a:rPr lang="en-GB" sz="1400" kern="1000" dirty="0">
                <a:ea typeface="+mj-ea"/>
                <a:cs typeface="+mj-cs"/>
              </a:rPr>
              <a:t> data acquisition and archiving systems </a:t>
            </a:r>
          </a:p>
          <a:p>
            <a:pPr marL="639940" lvl="2" indent="-285750">
              <a:lnSpc>
                <a:spcPct val="100000"/>
              </a:lnSpc>
              <a:spcAft>
                <a:spcPts val="600"/>
              </a:spcAft>
              <a:buFont typeface="Arial" panose="020B0604020202020204" pitchFamily="34" charset="0"/>
              <a:buChar char="•"/>
            </a:pPr>
            <a:r>
              <a:rPr lang="en-GB" sz="1400" kern="1000" dirty="0">
                <a:ea typeface="+mj-ea"/>
                <a:cs typeface="+mj-cs"/>
              </a:rPr>
              <a:t>Upgrade of the HIPA and PROSCAN interlock systems</a:t>
            </a:r>
          </a:p>
          <a:p>
            <a:pPr marL="639940" lvl="2" indent="-285750">
              <a:lnSpc>
                <a:spcPct val="100000"/>
              </a:lnSpc>
              <a:spcAft>
                <a:spcPts val="600"/>
              </a:spcAft>
              <a:buFont typeface="Arial" panose="020B0604020202020204" pitchFamily="34" charset="0"/>
              <a:buChar char="•"/>
            </a:pPr>
            <a:r>
              <a:rPr lang="en-GB" sz="1400" kern="1000" dirty="0">
                <a:ea typeface="+mj-ea"/>
                <a:cs typeface="+mj-cs"/>
              </a:rPr>
              <a:t>Continue to use WICA to bring strategically chosen control system displays to the web in support of our </a:t>
            </a:r>
            <a:r>
              <a:rPr lang="en-GB" sz="1400" kern="1000" dirty="0" err="1">
                <a:ea typeface="+mj-ea"/>
                <a:cs typeface="+mj-cs"/>
              </a:rPr>
              <a:t>Pikett</a:t>
            </a:r>
            <a:r>
              <a:rPr lang="en-GB" sz="1400" kern="1000" dirty="0">
                <a:ea typeface="+mj-ea"/>
                <a:cs typeface="+mj-cs"/>
              </a:rPr>
              <a:t> teams and other remote workers</a:t>
            </a:r>
          </a:p>
          <a:p>
            <a:pPr marL="176400" indent="0">
              <a:lnSpc>
                <a:spcPct val="100000"/>
              </a:lnSpc>
              <a:buNone/>
            </a:pPr>
            <a:endParaRPr lang="en-GB" sz="1400" kern="1000" dirty="0"/>
          </a:p>
          <a:p>
            <a:pPr marL="176400" indent="0">
              <a:lnSpc>
                <a:spcPct val="100000"/>
              </a:lnSpc>
              <a:buNone/>
            </a:pPr>
            <a:r>
              <a:rPr lang="en-GB" sz="1400" kern="1000" dirty="0">
                <a:ea typeface="+mj-ea"/>
                <a:cs typeface="+mj-cs"/>
              </a:rPr>
              <a:t>I am still pursuing the dream of a tool that would enable our users to create their own displays for the web ! </a:t>
            </a:r>
            <a:r>
              <a:rPr lang="en-GB" sz="1400" kern="1000" dirty="0">
                <a:ea typeface="+mj-ea"/>
                <a:cs typeface="+mj-cs"/>
                <a:sym typeface="Wingdings" pitchFamily="2" charset="2"/>
              </a:rPr>
              <a:t></a:t>
            </a:r>
            <a:endParaRPr lang="en-GB" sz="1400" kern="1000" dirty="0">
              <a:ea typeface="+mj-ea"/>
              <a:cs typeface="+mj-cs"/>
            </a:endParaRPr>
          </a:p>
          <a:p>
            <a:pPr marL="177800" lvl="1" indent="0">
              <a:buNone/>
            </a:pPr>
            <a:endParaRPr lang="en-GB" sz="1400" kern="1000" dirty="0">
              <a:solidFill>
                <a:srgbClr val="686868"/>
              </a:solidFill>
              <a:latin typeface="+mj-lt"/>
              <a:ea typeface="+mj-ea"/>
              <a:cs typeface="+mj-cs"/>
            </a:endParaRPr>
          </a:p>
        </p:txBody>
      </p:sp>
      <p:sp>
        <p:nvSpPr>
          <p:cNvPr id="3" name="Title 2">
            <a:extLst>
              <a:ext uri="{FF2B5EF4-FFF2-40B4-BE49-F238E27FC236}">
                <a16:creationId xmlns:a16="http://schemas.microsoft.com/office/drawing/2014/main" id="{E6B0EDBD-82B8-8DA8-9355-0F981E3BD0DE}"/>
              </a:ext>
            </a:extLst>
          </p:cNvPr>
          <p:cNvSpPr>
            <a:spLocks noGrp="1"/>
          </p:cNvSpPr>
          <p:nvPr>
            <p:ph type="title"/>
          </p:nvPr>
        </p:nvSpPr>
        <p:spPr/>
        <p:txBody>
          <a:bodyPr/>
          <a:lstStyle/>
          <a:p>
            <a:r>
              <a:rPr lang="en-CH" dirty="0"/>
              <a:t>Web Projects – Future PSI Directions </a:t>
            </a:r>
          </a:p>
        </p:txBody>
      </p:sp>
      <p:sp>
        <p:nvSpPr>
          <p:cNvPr id="4" name="Slide Number Placeholder 3">
            <a:extLst>
              <a:ext uri="{FF2B5EF4-FFF2-40B4-BE49-F238E27FC236}">
                <a16:creationId xmlns:a16="http://schemas.microsoft.com/office/drawing/2014/main" id="{0C14056A-2AD5-0835-6E10-0B5D28F7B7C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27</a:t>
            </a:fld>
            <a:endParaRPr lang="de-DE" dirty="0"/>
          </a:p>
        </p:txBody>
      </p:sp>
    </p:spTree>
    <p:extLst>
      <p:ext uri="{BB962C8B-B14F-4D97-AF65-F5344CB8AC3E}">
        <p14:creationId xmlns:p14="http://schemas.microsoft.com/office/powerpoint/2010/main" val="9950711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lgn="r">
              <a:defRPr/>
            </a:pPr>
            <a:r>
              <a:rPr lang="de-DE"/>
              <a:t>Page </a:t>
            </a:r>
            <a:fld id="{EBC07571-3134-BB4B-B83F-1A9FE18D34F3}" type="slidenum">
              <a:rPr lang="de-DE" smtClean="0"/>
              <a:pPr algn="r">
                <a:defRPr/>
              </a:pPr>
              <a:t>28</a:t>
            </a:fld>
            <a:endParaRPr lang="de-DE" dirty="0"/>
          </a:p>
        </p:txBody>
      </p:sp>
      <p:sp>
        <p:nvSpPr>
          <p:cNvPr id="3" name="Titel 2"/>
          <p:cNvSpPr>
            <a:spLocks noGrp="1"/>
          </p:cNvSpPr>
          <p:nvPr>
            <p:ph type="title"/>
          </p:nvPr>
        </p:nvSpPr>
        <p:spPr/>
        <p:txBody>
          <a:bodyPr/>
          <a:lstStyle/>
          <a:p>
            <a:r>
              <a:rPr lang="en-GB" noProof="0" dirty="0"/>
              <a:t>Thank you for your attention :-)</a:t>
            </a:r>
          </a:p>
        </p:txBody>
      </p:sp>
      <p:sp>
        <p:nvSpPr>
          <p:cNvPr id="4" name="Textplatzhalter 3"/>
          <p:cNvSpPr>
            <a:spLocks noGrp="1"/>
          </p:cNvSpPr>
          <p:nvPr>
            <p:ph type="body" sz="quarter" idx="13"/>
          </p:nvPr>
        </p:nvSpPr>
        <p:spPr>
          <a:xfrm>
            <a:off x="827088" y="771550"/>
            <a:ext cx="2160736" cy="4176696"/>
          </a:xfrm>
        </p:spPr>
        <p:txBody>
          <a:bodyPr/>
          <a:lstStyle/>
          <a:p>
            <a:pPr marL="0" indent="0">
              <a:buNone/>
            </a:pPr>
            <a:r>
              <a:rPr lang="en-GB" sz="1400" b="1" noProof="0" dirty="0"/>
              <a:t>A particular thank you to Chris Roderick for setting up this workshop</a:t>
            </a:r>
          </a:p>
          <a:p>
            <a:pPr marL="0" indent="0">
              <a:buNone/>
            </a:pPr>
            <a:endParaRPr lang="en-GB" b="1" dirty="0"/>
          </a:p>
          <a:p>
            <a:pPr marL="0" indent="0">
              <a:buNone/>
            </a:pPr>
            <a:r>
              <a:rPr lang="en-GB" sz="1400" b="1" noProof="0" dirty="0"/>
              <a:t>and to </a:t>
            </a:r>
          </a:p>
          <a:p>
            <a:pPr marL="0" indent="0">
              <a:buNone/>
            </a:pPr>
            <a:endParaRPr lang="en-GB" sz="1400" b="1" dirty="0"/>
          </a:p>
          <a:p>
            <a:pPr marL="0" indent="0">
              <a:buNone/>
            </a:pPr>
            <a:r>
              <a:rPr lang="en-GB" sz="1400" b="1" noProof="0" dirty="0"/>
              <a:t>Simon Ebner for making suggestions to these slides</a:t>
            </a:r>
            <a:br>
              <a:rPr lang="en-GB" sz="1400" b="1" noProof="0" dirty="0"/>
            </a:br>
            <a:br>
              <a:rPr lang="en-GB" sz="1400" b="1" noProof="0" dirty="0"/>
            </a:br>
            <a:r>
              <a:rPr lang="en-GB" sz="1400" b="1" noProof="0" dirty="0"/>
              <a:t>and Daniel </a:t>
            </a:r>
            <a:r>
              <a:rPr lang="en-GB" sz="1400" b="1" noProof="0" dirty="0" err="1"/>
              <a:t>Lauk</a:t>
            </a:r>
            <a:r>
              <a:rPr lang="en-GB" sz="1400" b="1" noProof="0" dirty="0"/>
              <a:t>, ex colleague and web guru !</a:t>
            </a:r>
          </a:p>
          <a:p>
            <a:pPr marL="0" indent="0">
              <a:buNone/>
            </a:pPr>
            <a:endParaRPr lang="en-GB" noProof="0" dirty="0"/>
          </a:p>
        </p:txBody>
      </p:sp>
    </p:spTree>
    <p:extLst>
      <p:ext uri="{BB962C8B-B14F-4D97-AF65-F5344CB8AC3E}">
        <p14:creationId xmlns:p14="http://schemas.microsoft.com/office/powerpoint/2010/main" val="171347682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1B1C6-CB95-05D7-9A68-4635D91E0275}"/>
              </a:ext>
            </a:extLst>
          </p:cNvPr>
          <p:cNvSpPr>
            <a:spLocks noGrp="1"/>
          </p:cNvSpPr>
          <p:nvPr>
            <p:ph type="title"/>
          </p:nvPr>
        </p:nvSpPr>
        <p:spPr/>
        <p:txBody>
          <a:bodyPr/>
          <a:lstStyle/>
          <a:p>
            <a:r>
              <a:rPr lang="en-CH" dirty="0"/>
              <a:t>Simple Wica Web Page Example</a:t>
            </a:r>
          </a:p>
        </p:txBody>
      </p:sp>
      <p:sp>
        <p:nvSpPr>
          <p:cNvPr id="4" name="Slide Number Placeholder 3">
            <a:extLst>
              <a:ext uri="{FF2B5EF4-FFF2-40B4-BE49-F238E27FC236}">
                <a16:creationId xmlns:a16="http://schemas.microsoft.com/office/drawing/2014/main" id="{3EC14E32-B289-8492-C5CF-357187E5DDA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29</a:t>
            </a:fld>
            <a:endParaRPr lang="de-DE" dirty="0"/>
          </a:p>
        </p:txBody>
      </p:sp>
      <p:sp>
        <p:nvSpPr>
          <p:cNvPr id="5" name="Content Placeholder 2">
            <a:extLst>
              <a:ext uri="{FF2B5EF4-FFF2-40B4-BE49-F238E27FC236}">
                <a16:creationId xmlns:a16="http://schemas.microsoft.com/office/drawing/2014/main" id="{8C901D43-B57B-E93B-D9F9-B56B9848B2E6}"/>
              </a:ext>
            </a:extLst>
          </p:cNvPr>
          <p:cNvSpPr txBox="1">
            <a:spLocks/>
          </p:cNvSpPr>
          <p:nvPr/>
        </p:nvSpPr>
        <p:spPr>
          <a:xfrm>
            <a:off x="1043608" y="771550"/>
            <a:ext cx="7632848" cy="1944216"/>
          </a:xfrm>
          <a:prstGeom prst="rect">
            <a:avLst/>
          </a:prstGeom>
          <a:solidFill>
            <a:schemeClr val="bg1">
              <a:lumMod val="85000"/>
            </a:schemeClr>
          </a:solidFill>
        </p:spPr>
        <p:txBody>
          <a:bodyPr vert="horz" lIns="0" tIns="0" rIns="0" bIns="0" rtlCol="0">
            <a:noAutofit/>
          </a:bodyPr>
          <a:lst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a:lstStyle>
          <a:p>
            <a:pPr marL="0" indent="0">
              <a:buFont typeface="Arial" panose="020B0604020202020204" pitchFamily="34" charset="0"/>
              <a:buNone/>
            </a:pPr>
            <a:r>
              <a:rPr lang="en-US" sz="800" noProof="1">
                <a:latin typeface="Courier New" panose="02070309020205020404" pitchFamily="49" charset="0"/>
                <a:cs typeface="Courier New" panose="02070309020205020404" pitchFamily="49" charset="0"/>
              </a:rPr>
              <a:t>&lt;!doctype html&gt;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 lang="en"&gt;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&lt;meta charset="utf-8"/&gt;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&lt;title&gt;Wica Demo Page&lt;/title&gt;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&lt;script src="/wica/wica.js" type="module"&gt;&lt;/script&gt;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&lt;h1&gt;Wica Demo Page&lt;/h1&gt;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&lt;label&gt;Channel-1:&lt;/label&gt; &lt;span data-wica-channel-name="SINEG01-MBND300:I-READ"&gt;&lt;/span&gt;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&lt;label&gt;Channel-2:&lt;/label&gt; &lt;span data-wica-channel-name="SINLH02-MBND100:I-READ"&gt;&lt;/span&gt;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&lt;label&gt;Channel-3:&lt;/label&gt; &lt;span data-wica-channel-name="SINBC02-MBND100:I-READ"&gt;&lt;/span&gt;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&lt;/html&gt;</a:t>
            </a:r>
            <a:endParaRPr lang="en-US" sz="800" noProof="1"/>
          </a:p>
        </p:txBody>
      </p:sp>
      <p:sp>
        <p:nvSpPr>
          <p:cNvPr id="7" name="Content Placeholder 2">
            <a:extLst>
              <a:ext uri="{FF2B5EF4-FFF2-40B4-BE49-F238E27FC236}">
                <a16:creationId xmlns:a16="http://schemas.microsoft.com/office/drawing/2014/main" id="{2154B685-0B99-82D4-BE54-3AF48158CB03}"/>
              </a:ext>
            </a:extLst>
          </p:cNvPr>
          <p:cNvSpPr txBox="1">
            <a:spLocks/>
          </p:cNvSpPr>
          <p:nvPr/>
        </p:nvSpPr>
        <p:spPr>
          <a:xfrm>
            <a:off x="1043608" y="2787774"/>
            <a:ext cx="5544616" cy="2232248"/>
          </a:xfrm>
          <a:prstGeom prst="rect">
            <a:avLst/>
          </a:prstGeom>
          <a:solidFill>
            <a:schemeClr val="bg1">
              <a:lumMod val="85000"/>
            </a:schemeClr>
          </a:solidFill>
        </p:spPr>
        <p:txBody>
          <a:bodyPr vert="horz" lIns="0" tIns="0" rIns="0" bIns="0" rtlCol="0">
            <a:noAutofit/>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Font typeface="Arial" panose="020B0604020202020204" pitchFamily="34" charset="0"/>
              <a:buNone/>
            </a:pPr>
            <a:br>
              <a:rPr lang="en-US" sz="1000" dirty="0"/>
            </a:br>
            <a:endParaRPr lang="en-US" sz="1000" dirty="0"/>
          </a:p>
        </p:txBody>
      </p:sp>
      <p:pic>
        <p:nvPicPr>
          <p:cNvPr id="8" name="Picture 7">
            <a:extLst>
              <a:ext uri="{FF2B5EF4-FFF2-40B4-BE49-F238E27FC236}">
                <a16:creationId xmlns:a16="http://schemas.microsoft.com/office/drawing/2014/main" id="{389F3647-8CAF-F2F2-4B43-FFD047AE81AF}"/>
              </a:ext>
            </a:extLst>
          </p:cNvPr>
          <p:cNvPicPr>
            <a:picLocks noChangeAspect="1"/>
          </p:cNvPicPr>
          <p:nvPr/>
        </p:nvPicPr>
        <p:blipFill>
          <a:blip r:embed="rId2"/>
          <a:stretch>
            <a:fillRect/>
          </a:stretch>
        </p:blipFill>
        <p:spPr>
          <a:xfrm>
            <a:off x="1403648" y="3003798"/>
            <a:ext cx="4961550" cy="1835842"/>
          </a:xfrm>
          <a:prstGeom prst="rect">
            <a:avLst/>
          </a:prstGeom>
        </p:spPr>
      </p:pic>
    </p:spTree>
    <p:extLst>
      <p:ext uri="{BB962C8B-B14F-4D97-AF65-F5344CB8AC3E}">
        <p14:creationId xmlns:p14="http://schemas.microsoft.com/office/powerpoint/2010/main" val="142357278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a:xfrm>
            <a:off x="2077211" y="216000"/>
            <a:ext cx="6239205" cy="381375"/>
          </a:xfrm>
        </p:spPr>
        <p:txBody>
          <a:bodyPr/>
          <a:lstStyle/>
          <a:p>
            <a:r>
              <a:rPr lang="en-CH" dirty="0"/>
              <a:t>Traditional approaches to GUI development</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3</a:t>
            </a:fld>
            <a:endParaRPr lang="de-DE" dirty="0"/>
          </a:p>
        </p:txBody>
      </p:sp>
      <p:pic>
        <p:nvPicPr>
          <p:cNvPr id="6" name="Picture 5" descr="Native American pottery">
            <a:extLst>
              <a:ext uri="{FF2B5EF4-FFF2-40B4-BE49-F238E27FC236}">
                <a16:creationId xmlns:a16="http://schemas.microsoft.com/office/drawing/2014/main" id="{DEFC02EA-1E9B-C254-E6EE-FFDD51618060}"/>
              </a:ext>
            </a:extLst>
          </p:cNvPr>
          <p:cNvPicPr>
            <a:picLocks noChangeAspect="1"/>
          </p:cNvPicPr>
          <p:nvPr/>
        </p:nvPicPr>
        <p:blipFill>
          <a:blip r:embed="rId2"/>
          <a:stretch>
            <a:fillRect/>
          </a:stretch>
        </p:blipFill>
        <p:spPr>
          <a:xfrm>
            <a:off x="971600" y="771550"/>
            <a:ext cx="7272808" cy="3973210"/>
          </a:xfrm>
          <a:prstGeom prst="rect">
            <a:avLst/>
          </a:prstGeom>
        </p:spPr>
      </p:pic>
    </p:spTree>
    <p:extLst>
      <p:ext uri="{BB962C8B-B14F-4D97-AF65-F5344CB8AC3E}">
        <p14:creationId xmlns:p14="http://schemas.microsoft.com/office/powerpoint/2010/main" val="18225562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C29E8C-D96A-70A9-C728-76722B9BB206}"/>
              </a:ext>
            </a:extLst>
          </p:cNvPr>
          <p:cNvSpPr>
            <a:spLocks noGrp="1"/>
          </p:cNvSpPr>
          <p:nvPr>
            <p:ph type="title"/>
          </p:nvPr>
        </p:nvSpPr>
        <p:spPr/>
        <p:txBody>
          <a:bodyPr/>
          <a:lstStyle/>
          <a:p>
            <a:r>
              <a:rPr lang="en-CH" dirty="0"/>
              <a:t>Attempting the risky – a live demo of WICA ?</a:t>
            </a:r>
          </a:p>
        </p:txBody>
      </p:sp>
      <p:sp>
        <p:nvSpPr>
          <p:cNvPr id="4" name="Slide Number Placeholder 3">
            <a:extLst>
              <a:ext uri="{FF2B5EF4-FFF2-40B4-BE49-F238E27FC236}">
                <a16:creationId xmlns:a16="http://schemas.microsoft.com/office/drawing/2014/main" id="{37D12CBA-309A-AC19-2D5A-030D8BB26FD1}"/>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30</a:t>
            </a:fld>
            <a:endParaRPr lang="de-DE" dirty="0"/>
          </a:p>
        </p:txBody>
      </p:sp>
      <p:pic>
        <p:nvPicPr>
          <p:cNvPr id="21506" name="Picture 2" descr="See-No-Evil Monkey on Apple iOS 15.4">
            <a:extLst>
              <a:ext uri="{FF2B5EF4-FFF2-40B4-BE49-F238E27FC236}">
                <a16:creationId xmlns:a16="http://schemas.microsoft.com/office/drawing/2014/main" id="{085BF45B-4BA1-B2AF-66AE-6996D5CB8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563638"/>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7435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2E621-D21C-FA1F-A400-10AB07DA5C5B}"/>
              </a:ext>
            </a:extLst>
          </p:cNvPr>
          <p:cNvSpPr>
            <a:spLocks noGrp="1"/>
          </p:cNvSpPr>
          <p:nvPr>
            <p:ph type="title"/>
          </p:nvPr>
        </p:nvSpPr>
        <p:spPr>
          <a:xfrm>
            <a:off x="2077211" y="246159"/>
            <a:ext cx="6708025" cy="381375"/>
          </a:xfrm>
        </p:spPr>
        <p:txBody>
          <a:bodyPr/>
          <a:lstStyle/>
          <a:p>
            <a:r>
              <a:rPr lang="en-CH" dirty="0"/>
              <a:t>Projects</a:t>
            </a:r>
          </a:p>
        </p:txBody>
      </p:sp>
      <p:sp>
        <p:nvSpPr>
          <p:cNvPr id="4" name="Slide Number Placeholder 3">
            <a:extLst>
              <a:ext uri="{FF2B5EF4-FFF2-40B4-BE49-F238E27FC236}">
                <a16:creationId xmlns:a16="http://schemas.microsoft.com/office/drawing/2014/main" id="{00EC031D-8C96-F62E-D96B-99EF0049194F}"/>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31</a:t>
            </a:fld>
            <a:endParaRPr lang="de-DE" dirty="0"/>
          </a:p>
        </p:txBody>
      </p:sp>
      <p:sp>
        <p:nvSpPr>
          <p:cNvPr id="5" name="TextBox 4">
            <a:extLst>
              <a:ext uri="{FF2B5EF4-FFF2-40B4-BE49-F238E27FC236}">
                <a16:creationId xmlns:a16="http://schemas.microsoft.com/office/drawing/2014/main" id="{0C594B42-21E5-F481-4DF8-909BD5F7D8C7}"/>
              </a:ext>
            </a:extLst>
          </p:cNvPr>
          <p:cNvSpPr txBox="1"/>
          <p:nvPr/>
        </p:nvSpPr>
        <p:spPr>
          <a:xfrm>
            <a:off x="6013018" y="1131590"/>
            <a:ext cx="2481165" cy="276999"/>
          </a:xfrm>
          <a:prstGeom prst="rect">
            <a:avLst/>
          </a:prstGeom>
          <a:noFill/>
        </p:spPr>
        <p:txBody>
          <a:bodyPr wrap="square" anchor="ctr" anchorCtr="0">
            <a:spAutoFit/>
          </a:bodyPr>
          <a:lstStyle/>
          <a:p>
            <a:pPr>
              <a:spcBef>
                <a:spcPts val="0"/>
              </a:spcBef>
            </a:pPr>
            <a:r>
              <a:rPr lang="en-GB" sz="1200" b="1" kern="1000" dirty="0">
                <a:solidFill>
                  <a:srgbClr val="686868"/>
                </a:solidFill>
                <a:latin typeface="+mj-lt"/>
                <a:ea typeface="+mj-ea"/>
                <a:cs typeface="+mj-cs"/>
              </a:rPr>
              <a:t>Green Field Projects</a:t>
            </a:r>
            <a:endParaRPr lang="en-GB" sz="1200" i="1" kern="1000" dirty="0">
              <a:solidFill>
                <a:srgbClr val="686868"/>
              </a:solidFill>
              <a:latin typeface="+mj-lt"/>
              <a:ea typeface="+mj-ea"/>
              <a:cs typeface="+mj-cs"/>
            </a:endParaRPr>
          </a:p>
        </p:txBody>
      </p:sp>
      <p:sp>
        <p:nvSpPr>
          <p:cNvPr id="6" name="TextBox 5">
            <a:extLst>
              <a:ext uri="{FF2B5EF4-FFF2-40B4-BE49-F238E27FC236}">
                <a16:creationId xmlns:a16="http://schemas.microsoft.com/office/drawing/2014/main" id="{0F4DFF1E-E214-F683-E78C-8D9CC81FBC36}"/>
              </a:ext>
            </a:extLst>
          </p:cNvPr>
          <p:cNvSpPr txBox="1"/>
          <p:nvPr/>
        </p:nvSpPr>
        <p:spPr>
          <a:xfrm>
            <a:off x="777300" y="3219822"/>
            <a:ext cx="8043171" cy="1443600"/>
          </a:xfrm>
          <a:prstGeom prst="rect">
            <a:avLst/>
          </a:prstGeom>
          <a:noFill/>
        </p:spPr>
        <p:txBody>
          <a:bodyPr wrap="square">
            <a:spAutoFit/>
          </a:bodyPr>
          <a:lstStyle/>
          <a:p>
            <a:pPr marL="285750" indent="-285750">
              <a:lnSpc>
                <a:spcPct val="150000"/>
              </a:lnSpc>
              <a:spcBef>
                <a:spcPts val="0"/>
              </a:spcBef>
              <a:buFont typeface="Arial" panose="020B0604020202020204" pitchFamily="34" charset="0"/>
              <a:buChar char="•"/>
            </a:pPr>
            <a:r>
              <a:rPr lang="en-GB" sz="1200" kern="1000" dirty="0">
                <a:solidFill>
                  <a:srgbClr val="686868"/>
                </a:solidFill>
                <a:latin typeface="+mj-lt"/>
                <a:ea typeface="+mj-ea"/>
                <a:cs typeface="+mj-cs"/>
              </a:rPr>
              <a:t>Freedom to use new and improved technologies </a:t>
            </a:r>
            <a:r>
              <a:rPr lang="en-GB" sz="1200" kern="1000" dirty="0">
                <a:solidFill>
                  <a:srgbClr val="686868"/>
                </a:solidFill>
                <a:latin typeface="+mj-lt"/>
                <a:ea typeface="+mj-ea"/>
                <a:cs typeface="+mj-cs"/>
                <a:sym typeface="Wingdings" pitchFamily="2" charset="2"/>
              </a:rPr>
              <a:t></a:t>
            </a:r>
          </a:p>
          <a:p>
            <a:pPr marL="285750" indent="-285750">
              <a:lnSpc>
                <a:spcPct val="150000"/>
              </a:lnSpc>
              <a:spcBef>
                <a:spcPts val="0"/>
              </a:spcBef>
              <a:buFont typeface="Arial" panose="020B0604020202020204" pitchFamily="34" charset="0"/>
              <a:buChar char="•"/>
            </a:pPr>
            <a:r>
              <a:rPr lang="en-GB" sz="1200" kern="1000" dirty="0">
                <a:solidFill>
                  <a:srgbClr val="686868"/>
                </a:solidFill>
                <a:latin typeface="+mj-lt"/>
                <a:ea typeface="+mj-ea"/>
                <a:cs typeface="+mj-cs"/>
              </a:rPr>
              <a:t>Often a top priority of the institute =&gt; more resources </a:t>
            </a:r>
            <a:r>
              <a:rPr lang="en-GB" sz="1200" kern="1000" dirty="0">
                <a:solidFill>
                  <a:srgbClr val="686868"/>
                </a:solidFill>
                <a:latin typeface="+mj-lt"/>
                <a:ea typeface="+mj-ea"/>
                <a:cs typeface="+mj-cs"/>
                <a:sym typeface="Wingdings" pitchFamily="2" charset="2"/>
              </a:rPr>
              <a:t></a:t>
            </a:r>
          </a:p>
          <a:p>
            <a:pPr marL="285750" indent="-285750">
              <a:lnSpc>
                <a:spcPct val="150000"/>
              </a:lnSpc>
              <a:spcBef>
                <a:spcPts val="0"/>
              </a:spcBef>
              <a:buFont typeface="Arial" panose="020B0604020202020204" pitchFamily="34" charset="0"/>
              <a:buChar char="•"/>
            </a:pPr>
            <a:r>
              <a:rPr lang="en-GB" sz="1200" kern="1000" dirty="0">
                <a:solidFill>
                  <a:srgbClr val="686868"/>
                </a:solidFill>
                <a:latin typeface="+mj-lt"/>
                <a:ea typeface="+mj-ea"/>
                <a:cs typeface="+mj-cs"/>
              </a:rPr>
              <a:t>Plenty of engagement from the users and scientists </a:t>
            </a:r>
            <a:r>
              <a:rPr lang="en-GB" sz="1200" kern="1000" dirty="0">
                <a:solidFill>
                  <a:srgbClr val="686868"/>
                </a:solidFill>
                <a:latin typeface="+mj-lt"/>
                <a:ea typeface="+mj-ea"/>
                <a:cs typeface="+mj-cs"/>
                <a:sym typeface="Wingdings" pitchFamily="2" charset="2"/>
              </a:rPr>
              <a:t></a:t>
            </a:r>
          </a:p>
          <a:p>
            <a:pPr marL="285750" indent="-285750">
              <a:lnSpc>
                <a:spcPct val="150000"/>
              </a:lnSpc>
              <a:spcBef>
                <a:spcPts val="0"/>
              </a:spcBef>
              <a:buFont typeface="Arial" panose="020B0604020202020204" pitchFamily="34" charset="0"/>
              <a:buChar char="•"/>
            </a:pPr>
            <a:r>
              <a:rPr lang="en-GB" sz="1200" kern="1000" dirty="0">
                <a:solidFill>
                  <a:srgbClr val="686868"/>
                </a:solidFill>
                <a:latin typeface="+mj-lt"/>
                <a:ea typeface="+mj-ea"/>
                <a:cs typeface="+mj-cs"/>
              </a:rPr>
              <a:t>Requirements less clear – we start off not knowing where the design journey will end</a:t>
            </a:r>
          </a:p>
          <a:p>
            <a:pPr marL="285750" indent="-285750">
              <a:lnSpc>
                <a:spcPct val="150000"/>
              </a:lnSpc>
              <a:spcBef>
                <a:spcPts val="0"/>
              </a:spcBef>
              <a:buFont typeface="Arial" panose="020B0604020202020204" pitchFamily="34" charset="0"/>
              <a:buChar char="•"/>
            </a:pPr>
            <a:r>
              <a:rPr lang="en-GB" sz="1200" kern="1000" dirty="0">
                <a:solidFill>
                  <a:srgbClr val="686868"/>
                </a:solidFill>
                <a:latin typeface="+mj-lt"/>
                <a:ea typeface="+mj-ea"/>
                <a:cs typeface="+mj-cs"/>
              </a:rPr>
              <a:t>Time pressure can lead to settling for existing safe solutions rather than moving onwards to new technologies </a:t>
            </a:r>
            <a:r>
              <a:rPr lang="en-GB" sz="1200" kern="1000" dirty="0">
                <a:solidFill>
                  <a:srgbClr val="686868"/>
                </a:solidFill>
                <a:latin typeface="+mj-lt"/>
                <a:ea typeface="+mj-ea"/>
                <a:cs typeface="+mj-cs"/>
                <a:sym typeface="Wingdings" pitchFamily="2" charset="2"/>
              </a:rPr>
              <a:t></a:t>
            </a:r>
            <a:endParaRPr lang="en-GB" sz="1200" kern="1000" dirty="0">
              <a:solidFill>
                <a:srgbClr val="686868"/>
              </a:solidFill>
              <a:latin typeface="+mj-lt"/>
              <a:ea typeface="+mj-ea"/>
              <a:cs typeface="+mj-cs"/>
            </a:endParaRPr>
          </a:p>
        </p:txBody>
      </p:sp>
      <p:sp>
        <p:nvSpPr>
          <p:cNvPr id="7" name="TextBox 6">
            <a:extLst>
              <a:ext uri="{FF2B5EF4-FFF2-40B4-BE49-F238E27FC236}">
                <a16:creationId xmlns:a16="http://schemas.microsoft.com/office/drawing/2014/main" id="{549B6562-2AC8-7F2E-D14A-7EAB06823484}"/>
              </a:ext>
            </a:extLst>
          </p:cNvPr>
          <p:cNvSpPr txBox="1"/>
          <p:nvPr/>
        </p:nvSpPr>
        <p:spPr>
          <a:xfrm>
            <a:off x="6026285" y="2357467"/>
            <a:ext cx="2304256" cy="646331"/>
          </a:xfrm>
          <a:prstGeom prst="rect">
            <a:avLst/>
          </a:prstGeom>
          <a:noFill/>
        </p:spPr>
        <p:txBody>
          <a:bodyPr wrap="square">
            <a:spAutoFit/>
          </a:bodyPr>
          <a:lstStyle/>
          <a:p>
            <a:pPr>
              <a:spcBef>
                <a:spcPts val="0"/>
              </a:spcBef>
            </a:pPr>
            <a:r>
              <a:rPr lang="en-GB" sz="1200" b="1" kern="1000" dirty="0">
                <a:solidFill>
                  <a:srgbClr val="686868"/>
                </a:solidFill>
                <a:latin typeface="+mj-lt"/>
                <a:ea typeface="+mj-ea"/>
                <a:cs typeface="+mj-cs"/>
              </a:rPr>
              <a:t>Example</a:t>
            </a:r>
            <a:br>
              <a:rPr lang="en-GB" sz="1200" b="1" kern="1000" dirty="0">
                <a:solidFill>
                  <a:srgbClr val="686868"/>
                </a:solidFill>
                <a:latin typeface="+mj-lt"/>
                <a:ea typeface="+mj-ea"/>
                <a:cs typeface="+mj-cs"/>
              </a:rPr>
            </a:br>
            <a:br>
              <a:rPr lang="en-GB" sz="1200" b="1" kern="1000" dirty="0">
                <a:solidFill>
                  <a:srgbClr val="686868"/>
                </a:solidFill>
                <a:latin typeface="+mj-lt"/>
                <a:ea typeface="+mj-ea"/>
                <a:cs typeface="+mj-cs"/>
              </a:rPr>
            </a:br>
            <a:r>
              <a:rPr lang="en-GB" sz="1200" i="1" kern="1000" dirty="0">
                <a:solidFill>
                  <a:srgbClr val="686868"/>
                </a:solidFill>
                <a:latin typeface="+mj-lt"/>
                <a:ea typeface="+mj-ea"/>
                <a:cs typeface="+mj-cs"/>
              </a:rPr>
              <a:t>“Build a Free Electron Laser” </a:t>
            </a:r>
          </a:p>
        </p:txBody>
      </p:sp>
      <p:sp>
        <p:nvSpPr>
          <p:cNvPr id="8" name="Title 1">
            <a:extLst>
              <a:ext uri="{FF2B5EF4-FFF2-40B4-BE49-F238E27FC236}">
                <a16:creationId xmlns:a16="http://schemas.microsoft.com/office/drawing/2014/main" id="{55115995-C7DF-6CA5-F7B7-3F82944E0671}"/>
              </a:ext>
            </a:extLst>
          </p:cNvPr>
          <p:cNvSpPr txBox="1">
            <a:spLocks/>
          </p:cNvSpPr>
          <p:nvPr/>
        </p:nvSpPr>
        <p:spPr bwMode="auto">
          <a:xfrm>
            <a:off x="3707904" y="344771"/>
            <a:ext cx="5019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sz="1400" dirty="0"/>
              <a:t>Our projects vary enormously in size, scope and complexity…</a:t>
            </a:r>
          </a:p>
        </p:txBody>
      </p:sp>
      <p:pic>
        <p:nvPicPr>
          <p:cNvPr id="1030" name="Picture 6">
            <a:extLst>
              <a:ext uri="{FF2B5EF4-FFF2-40B4-BE49-F238E27FC236}">
                <a16:creationId xmlns:a16="http://schemas.microsoft.com/office/drawing/2014/main" id="{92CAD645-D534-7213-7741-86268B3E97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 t="38796" r="34176" b="27509"/>
          <a:stretch/>
        </p:blipFill>
        <p:spPr bwMode="auto">
          <a:xfrm>
            <a:off x="813459" y="1059583"/>
            <a:ext cx="5126693"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680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2E621-D21C-FA1F-A400-10AB07DA5C5B}"/>
              </a:ext>
            </a:extLst>
          </p:cNvPr>
          <p:cNvSpPr>
            <a:spLocks noGrp="1"/>
          </p:cNvSpPr>
          <p:nvPr>
            <p:ph type="title"/>
          </p:nvPr>
        </p:nvSpPr>
        <p:spPr>
          <a:xfrm>
            <a:off x="2077211" y="246159"/>
            <a:ext cx="6708025" cy="381375"/>
          </a:xfrm>
        </p:spPr>
        <p:txBody>
          <a:bodyPr/>
          <a:lstStyle/>
          <a:p>
            <a:r>
              <a:rPr lang="en-CH" dirty="0"/>
              <a:t>Projects</a:t>
            </a:r>
          </a:p>
        </p:txBody>
      </p:sp>
      <p:sp>
        <p:nvSpPr>
          <p:cNvPr id="4" name="Slide Number Placeholder 3">
            <a:extLst>
              <a:ext uri="{FF2B5EF4-FFF2-40B4-BE49-F238E27FC236}">
                <a16:creationId xmlns:a16="http://schemas.microsoft.com/office/drawing/2014/main" id="{00EC031D-8C96-F62E-D96B-99EF0049194F}"/>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32</a:t>
            </a:fld>
            <a:endParaRPr lang="de-DE" dirty="0"/>
          </a:p>
        </p:txBody>
      </p:sp>
      <p:sp>
        <p:nvSpPr>
          <p:cNvPr id="5" name="TextBox 4">
            <a:extLst>
              <a:ext uri="{FF2B5EF4-FFF2-40B4-BE49-F238E27FC236}">
                <a16:creationId xmlns:a16="http://schemas.microsoft.com/office/drawing/2014/main" id="{0C594B42-21E5-F481-4DF8-909BD5F7D8C7}"/>
              </a:ext>
            </a:extLst>
          </p:cNvPr>
          <p:cNvSpPr txBox="1"/>
          <p:nvPr/>
        </p:nvSpPr>
        <p:spPr>
          <a:xfrm>
            <a:off x="6084168" y="1058972"/>
            <a:ext cx="1598302" cy="276999"/>
          </a:xfrm>
          <a:prstGeom prst="rect">
            <a:avLst/>
          </a:prstGeom>
          <a:noFill/>
        </p:spPr>
        <p:txBody>
          <a:bodyPr wrap="square" anchor="ctr" anchorCtr="0">
            <a:spAutoFit/>
          </a:bodyPr>
          <a:lstStyle/>
          <a:p>
            <a:pPr>
              <a:spcBef>
                <a:spcPts val="0"/>
              </a:spcBef>
            </a:pPr>
            <a:r>
              <a:rPr lang="en-GB" sz="1200" b="1" kern="1000" dirty="0">
                <a:solidFill>
                  <a:srgbClr val="686868"/>
                </a:solidFill>
                <a:latin typeface="+mj-lt"/>
                <a:ea typeface="+mj-ea"/>
                <a:cs typeface="+mj-cs"/>
              </a:rPr>
              <a:t>Upgrade Projects</a:t>
            </a:r>
            <a:endParaRPr lang="en-GB" sz="1200" i="1" kern="1000" dirty="0">
              <a:solidFill>
                <a:srgbClr val="686868"/>
              </a:solidFill>
              <a:latin typeface="+mj-lt"/>
              <a:ea typeface="+mj-ea"/>
              <a:cs typeface="+mj-cs"/>
            </a:endParaRPr>
          </a:p>
        </p:txBody>
      </p:sp>
      <p:sp>
        <p:nvSpPr>
          <p:cNvPr id="7" name="TextBox 6">
            <a:extLst>
              <a:ext uri="{FF2B5EF4-FFF2-40B4-BE49-F238E27FC236}">
                <a16:creationId xmlns:a16="http://schemas.microsoft.com/office/drawing/2014/main" id="{549B6562-2AC8-7F2E-D14A-7EAB06823484}"/>
              </a:ext>
            </a:extLst>
          </p:cNvPr>
          <p:cNvSpPr txBox="1"/>
          <p:nvPr/>
        </p:nvSpPr>
        <p:spPr>
          <a:xfrm>
            <a:off x="6084168" y="1923678"/>
            <a:ext cx="2664296" cy="830997"/>
          </a:xfrm>
          <a:prstGeom prst="rect">
            <a:avLst/>
          </a:prstGeom>
          <a:noFill/>
        </p:spPr>
        <p:txBody>
          <a:bodyPr wrap="square">
            <a:spAutoFit/>
          </a:bodyPr>
          <a:lstStyle/>
          <a:p>
            <a:pPr>
              <a:spcBef>
                <a:spcPts val="0"/>
              </a:spcBef>
            </a:pPr>
            <a:r>
              <a:rPr lang="en-GB" sz="1200" b="1" kern="1000" dirty="0">
                <a:solidFill>
                  <a:srgbClr val="686868"/>
                </a:solidFill>
                <a:latin typeface="+mj-lt"/>
                <a:ea typeface="+mj-ea"/>
                <a:cs typeface="+mj-cs"/>
              </a:rPr>
              <a:t>Example</a:t>
            </a:r>
            <a:br>
              <a:rPr lang="en-GB" sz="1200" b="1" kern="1000" dirty="0">
                <a:solidFill>
                  <a:srgbClr val="686868"/>
                </a:solidFill>
                <a:latin typeface="+mj-lt"/>
                <a:ea typeface="+mj-ea"/>
                <a:cs typeface="+mj-cs"/>
              </a:rPr>
            </a:br>
            <a:r>
              <a:rPr lang="en-GB" sz="1200" b="1" kern="1000" dirty="0">
                <a:solidFill>
                  <a:srgbClr val="686868"/>
                </a:solidFill>
                <a:latin typeface="+mj-lt"/>
                <a:ea typeface="+mj-ea"/>
                <a:cs typeface="+mj-cs"/>
              </a:rPr>
              <a:t>  </a:t>
            </a:r>
            <a:br>
              <a:rPr lang="en-GB" sz="1200" b="1" kern="1000" dirty="0">
                <a:solidFill>
                  <a:srgbClr val="686868"/>
                </a:solidFill>
                <a:latin typeface="+mj-lt"/>
                <a:ea typeface="+mj-ea"/>
                <a:cs typeface="+mj-cs"/>
              </a:rPr>
            </a:br>
            <a:r>
              <a:rPr lang="en-GB" sz="1200" i="1" kern="1000" dirty="0">
                <a:solidFill>
                  <a:srgbClr val="686868"/>
                </a:solidFill>
                <a:latin typeface="+mj-lt"/>
                <a:ea typeface="+mj-ea"/>
                <a:cs typeface="+mj-cs"/>
              </a:rPr>
              <a:t>“Upgrade the Machine Safety System at HIPA” </a:t>
            </a:r>
          </a:p>
        </p:txBody>
      </p:sp>
      <p:sp>
        <p:nvSpPr>
          <p:cNvPr id="8" name="Title 1">
            <a:extLst>
              <a:ext uri="{FF2B5EF4-FFF2-40B4-BE49-F238E27FC236}">
                <a16:creationId xmlns:a16="http://schemas.microsoft.com/office/drawing/2014/main" id="{55115995-C7DF-6CA5-F7B7-3F82944E0671}"/>
              </a:ext>
            </a:extLst>
          </p:cNvPr>
          <p:cNvSpPr txBox="1">
            <a:spLocks/>
          </p:cNvSpPr>
          <p:nvPr/>
        </p:nvSpPr>
        <p:spPr bwMode="auto">
          <a:xfrm>
            <a:off x="3707904" y="344771"/>
            <a:ext cx="5019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sz="1400" dirty="0"/>
              <a:t>Our projects vary enormously in size, scope and complexity…</a:t>
            </a:r>
          </a:p>
        </p:txBody>
      </p:sp>
      <p:pic>
        <p:nvPicPr>
          <p:cNvPr id="2" name="Picture 2" descr="Forth Bridge paint mixer">
            <a:extLst>
              <a:ext uri="{FF2B5EF4-FFF2-40B4-BE49-F238E27FC236}">
                <a16:creationId xmlns:a16="http://schemas.microsoft.com/office/drawing/2014/main" id="{8C3FF96B-2CCE-3F19-5D13-34596A2633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6667"/>
          <a:stretch/>
        </p:blipFill>
        <p:spPr bwMode="auto">
          <a:xfrm>
            <a:off x="827584" y="1059582"/>
            <a:ext cx="5184575" cy="1800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F025A4-B6B1-E280-C1D3-563ABDCEF464}"/>
              </a:ext>
            </a:extLst>
          </p:cNvPr>
          <p:cNvSpPr txBox="1"/>
          <p:nvPr/>
        </p:nvSpPr>
        <p:spPr>
          <a:xfrm>
            <a:off x="798093" y="3147814"/>
            <a:ext cx="6438203" cy="1443600"/>
          </a:xfrm>
          <a:prstGeom prst="rect">
            <a:avLst/>
          </a:prstGeom>
          <a:noFill/>
        </p:spPr>
        <p:txBody>
          <a:bodyPr wrap="square">
            <a:spAutoFit/>
          </a:bodyPr>
          <a:lstStyle/>
          <a:p>
            <a:pPr marL="285750" indent="-285750">
              <a:lnSpc>
                <a:spcPct val="150000"/>
              </a:lnSpc>
              <a:spcBef>
                <a:spcPts val="0"/>
              </a:spcBef>
              <a:buFont typeface="Arial" panose="020B0604020202020204" pitchFamily="34" charset="0"/>
              <a:buChar char="•"/>
            </a:pPr>
            <a:r>
              <a:rPr lang="en-GB" sz="1200" kern="1000" dirty="0">
                <a:solidFill>
                  <a:srgbClr val="686868"/>
                </a:solidFill>
                <a:latin typeface="+mj-lt"/>
                <a:ea typeface="+mj-ea"/>
                <a:cs typeface="+mj-cs"/>
              </a:rPr>
              <a:t>Characteristics of the design/problem space are typically better understood </a:t>
            </a:r>
            <a:r>
              <a:rPr lang="en-GB" sz="1200" kern="1000" dirty="0">
                <a:solidFill>
                  <a:srgbClr val="686868"/>
                </a:solidFill>
                <a:latin typeface="+mj-lt"/>
                <a:ea typeface="+mj-ea"/>
                <a:cs typeface="+mj-cs"/>
                <a:sym typeface="Wingdings" pitchFamily="2" charset="2"/>
              </a:rPr>
              <a:t></a:t>
            </a:r>
          </a:p>
          <a:p>
            <a:pPr marL="285750" indent="-285750">
              <a:lnSpc>
                <a:spcPct val="150000"/>
              </a:lnSpc>
              <a:spcBef>
                <a:spcPts val="0"/>
              </a:spcBef>
              <a:buFont typeface="Arial" panose="020B0604020202020204" pitchFamily="34" charset="0"/>
              <a:buChar char="•"/>
            </a:pPr>
            <a:r>
              <a:rPr lang="en-GB" sz="1200" kern="1000" dirty="0">
                <a:solidFill>
                  <a:srgbClr val="686868"/>
                </a:solidFill>
                <a:latin typeface="+mj-lt"/>
                <a:ea typeface="+mj-ea"/>
                <a:cs typeface="+mj-cs"/>
              </a:rPr>
              <a:t>Reduced time pressure (as long as the old solution still works) </a:t>
            </a:r>
            <a:r>
              <a:rPr lang="en-GB" sz="1200" kern="1000" dirty="0">
                <a:solidFill>
                  <a:srgbClr val="686868"/>
                </a:solidFill>
                <a:latin typeface="+mj-lt"/>
                <a:ea typeface="+mj-ea"/>
                <a:cs typeface="+mj-cs"/>
                <a:sym typeface="Wingdings" pitchFamily="2" charset="2"/>
              </a:rPr>
              <a:t></a:t>
            </a:r>
          </a:p>
          <a:p>
            <a:pPr marL="285750" indent="-285750">
              <a:lnSpc>
                <a:spcPct val="150000"/>
              </a:lnSpc>
              <a:spcBef>
                <a:spcPts val="0"/>
              </a:spcBef>
              <a:buFont typeface="Arial" panose="020B0604020202020204" pitchFamily="34" charset="0"/>
              <a:buChar char="•"/>
            </a:pPr>
            <a:r>
              <a:rPr lang="en-GB" sz="1200" kern="1000" dirty="0">
                <a:solidFill>
                  <a:srgbClr val="686868"/>
                </a:solidFill>
                <a:latin typeface="+mj-lt"/>
                <a:ea typeface="+mj-ea"/>
                <a:cs typeface="+mj-cs"/>
              </a:rPr>
              <a:t>Less engagement from the users (unless there are significant feature enhancements) </a:t>
            </a:r>
            <a:r>
              <a:rPr lang="en-GB" sz="1200" kern="1000" dirty="0">
                <a:solidFill>
                  <a:srgbClr val="686868"/>
                </a:solidFill>
                <a:latin typeface="+mj-lt"/>
                <a:ea typeface="+mj-ea"/>
                <a:cs typeface="+mj-cs"/>
                <a:sym typeface="Wingdings" pitchFamily="2" charset="2"/>
              </a:rPr>
              <a:t></a:t>
            </a:r>
            <a:endParaRPr lang="en-GB" sz="1200" kern="1000" dirty="0">
              <a:solidFill>
                <a:srgbClr val="686868"/>
              </a:solidFill>
              <a:latin typeface="+mj-lt"/>
              <a:ea typeface="+mj-ea"/>
              <a:cs typeface="+mj-cs"/>
            </a:endParaRPr>
          </a:p>
          <a:p>
            <a:pPr marL="285750" indent="-285750">
              <a:lnSpc>
                <a:spcPct val="150000"/>
              </a:lnSpc>
              <a:spcBef>
                <a:spcPts val="0"/>
              </a:spcBef>
              <a:buFont typeface="Arial" panose="020B0604020202020204" pitchFamily="34" charset="0"/>
              <a:buChar char="•"/>
            </a:pPr>
            <a:r>
              <a:rPr lang="en-GB" sz="1200" kern="1000" dirty="0">
                <a:solidFill>
                  <a:srgbClr val="686868"/>
                </a:solidFill>
                <a:latin typeface="+mj-lt"/>
                <a:ea typeface="+mj-ea"/>
                <a:cs typeface="+mj-cs"/>
              </a:rPr>
              <a:t>Less resources to do the work </a:t>
            </a:r>
            <a:r>
              <a:rPr lang="en-GB" sz="1200" kern="1000" dirty="0">
                <a:solidFill>
                  <a:srgbClr val="686868"/>
                </a:solidFill>
                <a:latin typeface="+mj-lt"/>
                <a:ea typeface="+mj-ea"/>
                <a:cs typeface="+mj-cs"/>
                <a:sym typeface="Wingdings" pitchFamily="2" charset="2"/>
              </a:rPr>
              <a:t></a:t>
            </a:r>
          </a:p>
          <a:p>
            <a:pPr marL="285750" indent="-285750">
              <a:lnSpc>
                <a:spcPct val="150000"/>
              </a:lnSpc>
              <a:spcBef>
                <a:spcPts val="0"/>
              </a:spcBef>
              <a:buFont typeface="Arial" panose="020B0604020202020204" pitchFamily="34" charset="0"/>
              <a:buChar char="•"/>
            </a:pPr>
            <a:r>
              <a:rPr lang="en-GB" sz="1200" kern="1000" dirty="0">
                <a:solidFill>
                  <a:srgbClr val="686868"/>
                </a:solidFill>
                <a:latin typeface="+mj-lt"/>
                <a:ea typeface="+mj-ea"/>
                <a:cs typeface="+mj-cs"/>
                <a:sym typeface="Wingdings" pitchFamily="2" charset="2"/>
              </a:rPr>
              <a:t>May need to migrate in steps =&gt; things can get more complicated in short term </a:t>
            </a:r>
            <a:r>
              <a:rPr lang="en-GB" sz="1200" kern="1000" dirty="0">
                <a:solidFill>
                  <a:srgbClr val="686868"/>
                </a:solidFill>
              </a:rPr>
              <a:t> </a:t>
            </a:r>
            <a:r>
              <a:rPr lang="en-GB" sz="1200" kern="1000" dirty="0">
                <a:solidFill>
                  <a:srgbClr val="686868"/>
                </a:solidFill>
                <a:sym typeface="Wingdings" pitchFamily="2" charset="2"/>
              </a:rPr>
              <a:t></a:t>
            </a:r>
          </a:p>
        </p:txBody>
      </p:sp>
      <p:sp>
        <p:nvSpPr>
          <p:cNvPr id="10" name="TextBox 9">
            <a:extLst>
              <a:ext uri="{FF2B5EF4-FFF2-40B4-BE49-F238E27FC236}">
                <a16:creationId xmlns:a16="http://schemas.microsoft.com/office/drawing/2014/main" id="{226EC536-019B-CE6B-F0C6-C36C8B836F74}"/>
              </a:ext>
            </a:extLst>
          </p:cNvPr>
          <p:cNvSpPr txBox="1"/>
          <p:nvPr/>
        </p:nvSpPr>
        <p:spPr>
          <a:xfrm>
            <a:off x="827584" y="2835286"/>
            <a:ext cx="3240360" cy="246221"/>
          </a:xfrm>
          <a:prstGeom prst="rect">
            <a:avLst/>
          </a:prstGeom>
          <a:noFill/>
        </p:spPr>
        <p:txBody>
          <a:bodyPr wrap="square">
            <a:spAutoFit/>
          </a:bodyPr>
          <a:lstStyle/>
          <a:p>
            <a:r>
              <a:rPr lang="en-CH" sz="1000" i="1" dirty="0"/>
              <a:t>A never-ending task: painting the Forth Railway Bridge</a:t>
            </a:r>
          </a:p>
        </p:txBody>
      </p:sp>
      <p:sp>
        <p:nvSpPr>
          <p:cNvPr id="11" name="TextBox 10">
            <a:extLst>
              <a:ext uri="{FF2B5EF4-FFF2-40B4-BE49-F238E27FC236}">
                <a16:creationId xmlns:a16="http://schemas.microsoft.com/office/drawing/2014/main" id="{EFECA9A8-17A1-5BE3-58BA-9E042CB83A74}"/>
              </a:ext>
            </a:extLst>
          </p:cNvPr>
          <p:cNvSpPr txBox="1"/>
          <p:nvPr/>
        </p:nvSpPr>
        <p:spPr>
          <a:xfrm>
            <a:off x="755576" y="4659982"/>
            <a:ext cx="7450736" cy="294632"/>
          </a:xfrm>
          <a:prstGeom prst="rect">
            <a:avLst/>
          </a:prstGeom>
          <a:noFill/>
        </p:spPr>
        <p:txBody>
          <a:bodyPr wrap="square">
            <a:spAutoFit/>
          </a:bodyPr>
          <a:lstStyle/>
          <a:p>
            <a:pPr>
              <a:lnSpc>
                <a:spcPct val="150000"/>
              </a:lnSpc>
              <a:spcBef>
                <a:spcPts val="0"/>
              </a:spcBef>
            </a:pPr>
            <a:r>
              <a:rPr lang="en-GB" sz="1000" i="1" dirty="0">
                <a:sym typeface="Wingdings" pitchFamily="2" charset="2"/>
              </a:rPr>
              <a:t>Footnote: in 2009 the use of new paint technology meant that it finally became possible to make breaks in the painting cycles !</a:t>
            </a:r>
          </a:p>
        </p:txBody>
      </p:sp>
    </p:spTree>
    <p:extLst>
      <p:ext uri="{BB962C8B-B14F-4D97-AF65-F5344CB8AC3E}">
        <p14:creationId xmlns:p14="http://schemas.microsoft.com/office/powerpoint/2010/main" val="27986168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63988D-7BD8-4FF5-ACA3-4F43ED4BC277}"/>
              </a:ext>
            </a:extLst>
          </p:cNvPr>
          <p:cNvSpPr>
            <a:spLocks noGrp="1"/>
          </p:cNvSpPr>
          <p:nvPr>
            <p:ph type="title"/>
          </p:nvPr>
        </p:nvSpPr>
        <p:spPr>
          <a:xfrm>
            <a:off x="2077211" y="195486"/>
            <a:ext cx="6708025" cy="381375"/>
          </a:xfrm>
        </p:spPr>
        <p:txBody>
          <a:bodyPr/>
          <a:lstStyle/>
          <a:p>
            <a:r>
              <a:rPr lang="en-CH" dirty="0"/>
              <a:t>GUI Development at PSI – some context…</a:t>
            </a:r>
          </a:p>
        </p:txBody>
      </p:sp>
      <p:sp>
        <p:nvSpPr>
          <p:cNvPr id="4" name="Slide Number Placeholder 3">
            <a:extLst>
              <a:ext uri="{FF2B5EF4-FFF2-40B4-BE49-F238E27FC236}">
                <a16:creationId xmlns:a16="http://schemas.microsoft.com/office/drawing/2014/main" id="{7A59DEB8-3A32-B566-F156-3C38F50D3CF2}"/>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4</a:t>
            </a:fld>
            <a:endParaRPr lang="de-DE" dirty="0"/>
          </a:p>
        </p:txBody>
      </p:sp>
      <p:sp>
        <p:nvSpPr>
          <p:cNvPr id="5" name="Inhaltsplatzhalter 1">
            <a:extLst>
              <a:ext uri="{FF2B5EF4-FFF2-40B4-BE49-F238E27FC236}">
                <a16:creationId xmlns:a16="http://schemas.microsoft.com/office/drawing/2014/main" id="{4E20671F-C9BF-F654-F739-7461DF0BA719}"/>
              </a:ext>
            </a:extLst>
          </p:cNvPr>
          <p:cNvSpPr txBox="1">
            <a:spLocks/>
          </p:cNvSpPr>
          <p:nvPr/>
        </p:nvSpPr>
        <p:spPr>
          <a:xfrm>
            <a:off x="798876" y="771550"/>
            <a:ext cx="7301516" cy="43889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dirty="0"/>
              <a:t>“</a:t>
            </a:r>
            <a:r>
              <a:rPr lang="en-GB" i="1" dirty="0"/>
              <a:t>You have to know the past to understand the present</a:t>
            </a:r>
            <a:r>
              <a:rPr lang="en-GB" dirty="0"/>
              <a:t>” - Carl Sagan 1980</a:t>
            </a:r>
          </a:p>
        </p:txBody>
      </p:sp>
      <p:pic>
        <p:nvPicPr>
          <p:cNvPr id="6" name="Picture 2">
            <a:extLst>
              <a:ext uri="{FF2B5EF4-FFF2-40B4-BE49-F238E27FC236}">
                <a16:creationId xmlns:a16="http://schemas.microsoft.com/office/drawing/2014/main" id="{1D978909-0038-FA9F-80FC-5B684E30C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1491630"/>
            <a:ext cx="2506900" cy="29913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BA15E0F-CD56-9497-1B00-26E62F30E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79149"/>
            <a:ext cx="2304256" cy="2964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49C102-67B5-28D7-3C60-710E4FFDAA3C}"/>
              </a:ext>
            </a:extLst>
          </p:cNvPr>
          <p:cNvSpPr txBox="1"/>
          <p:nvPr/>
        </p:nvSpPr>
        <p:spPr>
          <a:xfrm>
            <a:off x="1619672" y="4609460"/>
            <a:ext cx="4915340" cy="338554"/>
          </a:xfrm>
          <a:prstGeom prst="rect">
            <a:avLst/>
          </a:prstGeom>
          <a:noFill/>
        </p:spPr>
        <p:txBody>
          <a:bodyPr wrap="square">
            <a:spAutoFit/>
          </a:bodyPr>
          <a:lstStyle/>
          <a:p>
            <a:r>
              <a:rPr lang="en-CH" sz="800" i="1" dirty="0"/>
              <a:t>By credit NASA JPL - https://commons.wikimedia.org/wiki/File:Planetary_society.jpg, Public Domain, https://commons.wikimedia.org/w/index.php?curid=24462106,3295528</a:t>
            </a:r>
          </a:p>
        </p:txBody>
      </p:sp>
    </p:spTree>
    <p:extLst>
      <p:ext uri="{BB962C8B-B14F-4D97-AF65-F5344CB8AC3E}">
        <p14:creationId xmlns:p14="http://schemas.microsoft.com/office/powerpoint/2010/main" val="301825473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D2D8B-7834-7BBE-EC31-E2D2FC041033}"/>
              </a:ext>
            </a:extLst>
          </p:cNvPr>
          <p:cNvSpPr>
            <a:spLocks noGrp="1"/>
          </p:cNvSpPr>
          <p:nvPr>
            <p:ph type="title"/>
          </p:nvPr>
        </p:nvSpPr>
        <p:spPr/>
        <p:txBody>
          <a:bodyPr/>
          <a:lstStyle/>
          <a:p>
            <a:r>
              <a:rPr lang="en-CH" dirty="0"/>
              <a:t>Facility Overview</a:t>
            </a:r>
          </a:p>
        </p:txBody>
      </p:sp>
      <p:sp>
        <p:nvSpPr>
          <p:cNvPr id="4" name="Slide Number Placeholder 3">
            <a:extLst>
              <a:ext uri="{FF2B5EF4-FFF2-40B4-BE49-F238E27FC236}">
                <a16:creationId xmlns:a16="http://schemas.microsoft.com/office/drawing/2014/main" id="{E87B6978-62D9-3659-413F-76643B921257}"/>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5</a:t>
            </a:fld>
            <a:endParaRPr lang="de-DE" dirty="0"/>
          </a:p>
        </p:txBody>
      </p:sp>
      <p:pic>
        <p:nvPicPr>
          <p:cNvPr id="5" name="Picture 2" descr="U:\20160506_PSI_Luftbild_0292.jpg">
            <a:extLst>
              <a:ext uri="{FF2B5EF4-FFF2-40B4-BE49-F238E27FC236}">
                <a16:creationId xmlns:a16="http://schemas.microsoft.com/office/drawing/2014/main" id="{E52D1BE3-37A2-5977-32E8-AC6634319642}"/>
              </a:ext>
            </a:extLst>
          </p:cNvPr>
          <p:cNvPicPr>
            <a:picLocks noChangeArrowheads="1"/>
          </p:cNvPicPr>
          <p:nvPr/>
        </p:nvPicPr>
        <p:blipFill rotWithShape="1">
          <a:blip r:embed="rId3">
            <a:extLst>
              <a:ext uri="{28A0092B-C50C-407E-A947-70E740481C1C}">
                <a14:useLocalDpi xmlns:a14="http://schemas.microsoft.com/office/drawing/2010/main" val="0"/>
              </a:ext>
            </a:extLst>
          </a:blip>
          <a:srcRect l="-1" t="13691" r="643" b="11426"/>
          <a:stretch/>
        </p:blipFill>
        <p:spPr bwMode="auto">
          <a:xfrm>
            <a:off x="961595" y="771550"/>
            <a:ext cx="7066789" cy="338460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03595B32-C8A2-1BD2-B5BC-08079A7098E2}"/>
              </a:ext>
            </a:extLst>
          </p:cNvPr>
          <p:cNvSpPr txBox="1">
            <a:spLocks/>
          </p:cNvSpPr>
          <p:nvPr/>
        </p:nvSpPr>
        <p:spPr bwMode="auto">
          <a:xfrm>
            <a:off x="179512" y="4371950"/>
            <a:ext cx="4248472" cy="504056"/>
          </a:xfrm>
          <a:prstGeom prst="rect">
            <a:avLst/>
          </a:prstGeom>
          <a:solidFill>
            <a:schemeClr val="bg1">
              <a:lumMod val="85000"/>
            </a:schemeClr>
          </a:solidFill>
          <a:ln>
            <a:noFill/>
          </a:ln>
          <a:extLs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a:lstStyle>
          <a:p>
            <a:pPr>
              <a:spcAft>
                <a:spcPts val="300"/>
              </a:spcAft>
            </a:pPr>
            <a:r>
              <a:rPr lang="en-US" sz="1200" dirty="0"/>
              <a:t>We are a group of </a:t>
            </a:r>
            <a:r>
              <a:rPr lang="en-US" sz="1200" b="1" dirty="0"/>
              <a:t>~30 </a:t>
            </a:r>
            <a:r>
              <a:rPr lang="en-US" sz="1200" dirty="0"/>
              <a:t>people with </a:t>
            </a:r>
            <a:r>
              <a:rPr lang="en-US" sz="1200" b="1" dirty="0"/>
              <a:t>4</a:t>
            </a:r>
            <a:r>
              <a:rPr lang="en-US" sz="1200" dirty="0"/>
              <a:t> accelerators to support</a:t>
            </a:r>
          </a:p>
          <a:p>
            <a:pPr>
              <a:spcAft>
                <a:spcPts val="900"/>
              </a:spcAft>
            </a:pPr>
            <a:r>
              <a:rPr lang="en-US" sz="1200" dirty="0"/>
              <a:t>They are used for science research and medical treatments</a:t>
            </a:r>
          </a:p>
          <a:p>
            <a:pPr>
              <a:spcAft>
                <a:spcPts val="300"/>
              </a:spcAft>
            </a:pPr>
            <a:endParaRPr lang="en-CH" sz="1200" dirty="0"/>
          </a:p>
        </p:txBody>
      </p:sp>
      <p:sp>
        <p:nvSpPr>
          <p:cNvPr id="8" name="Title 1">
            <a:extLst>
              <a:ext uri="{FF2B5EF4-FFF2-40B4-BE49-F238E27FC236}">
                <a16:creationId xmlns:a16="http://schemas.microsoft.com/office/drawing/2014/main" id="{184FE3D5-A94F-0048-08A2-08C7C92AE63A}"/>
              </a:ext>
            </a:extLst>
          </p:cNvPr>
          <p:cNvSpPr txBox="1">
            <a:spLocks/>
          </p:cNvSpPr>
          <p:nvPr/>
        </p:nvSpPr>
        <p:spPr bwMode="auto">
          <a:xfrm>
            <a:off x="4644008" y="4371950"/>
            <a:ext cx="4322225" cy="504056"/>
          </a:xfrm>
          <a:prstGeom prst="rect">
            <a:avLst/>
          </a:prstGeom>
          <a:solidFill>
            <a:schemeClr val="bg1">
              <a:lumMod val="85000"/>
            </a:schemeClr>
          </a:solidFill>
          <a:ln>
            <a:noFill/>
          </a:ln>
          <a:extLs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a:lstStyle>
          <a:p>
            <a:pPr>
              <a:spcAft>
                <a:spcPts val="300"/>
              </a:spcAft>
            </a:pPr>
            <a:r>
              <a:rPr lang="en-US" sz="1200" dirty="0"/>
              <a:t>We support multiple generations of control system technology </a:t>
            </a:r>
          </a:p>
          <a:p>
            <a:pPr>
              <a:spcAft>
                <a:spcPts val="300"/>
              </a:spcAft>
            </a:pPr>
            <a:r>
              <a:rPr lang="en-US" sz="1200" dirty="0"/>
              <a:t>We are very busy and feel very resource constrained !</a:t>
            </a:r>
          </a:p>
          <a:p>
            <a:pPr marL="171450" indent="-171450">
              <a:spcAft>
                <a:spcPts val="0"/>
              </a:spcAft>
              <a:buFont typeface="Arial" panose="020B0604020202020204" pitchFamily="34" charset="0"/>
              <a:buChar char="•"/>
            </a:pPr>
            <a:endParaRPr lang="en-CH" sz="1200" dirty="0"/>
          </a:p>
        </p:txBody>
      </p:sp>
      <p:grpSp>
        <p:nvGrpSpPr>
          <p:cNvPr id="29" name="Group 28">
            <a:extLst>
              <a:ext uri="{FF2B5EF4-FFF2-40B4-BE49-F238E27FC236}">
                <a16:creationId xmlns:a16="http://schemas.microsoft.com/office/drawing/2014/main" id="{40DDD05A-BA62-3176-3921-7021E49C2135}"/>
              </a:ext>
            </a:extLst>
          </p:cNvPr>
          <p:cNvGrpSpPr/>
          <p:nvPr/>
        </p:nvGrpSpPr>
        <p:grpSpPr>
          <a:xfrm>
            <a:off x="1094538" y="915590"/>
            <a:ext cx="2569008" cy="1584267"/>
            <a:chOff x="1094538" y="915590"/>
            <a:chExt cx="2569008" cy="1584267"/>
          </a:xfrm>
        </p:grpSpPr>
        <p:sp>
          <p:nvSpPr>
            <p:cNvPr id="9" name="Line 15">
              <a:extLst>
                <a:ext uri="{FF2B5EF4-FFF2-40B4-BE49-F238E27FC236}">
                  <a16:creationId xmlns:a16="http://schemas.microsoft.com/office/drawing/2014/main" id="{28641A43-68A5-F0D9-F17D-37E3B425D4A2}"/>
                </a:ext>
              </a:extLst>
            </p:cNvPr>
            <p:cNvSpPr>
              <a:spLocks noChangeShapeType="1"/>
            </p:cNvSpPr>
            <p:nvPr/>
          </p:nvSpPr>
          <p:spPr bwMode="auto">
            <a:xfrm flipH="1" flipV="1">
              <a:off x="2699792" y="1419622"/>
              <a:ext cx="963754" cy="1080235"/>
            </a:xfrm>
            <a:prstGeom prst="line">
              <a:avLst/>
            </a:prstGeom>
            <a:noFill/>
            <a:ln w="25400">
              <a:solidFill>
                <a:srgbClr val="EE7B34"/>
              </a:solidFill>
              <a:round/>
              <a:headEnd type="oval"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a:solidFill>
                  <a:schemeClr val="bg1"/>
                </a:solidFill>
              </a:endParaRPr>
            </a:p>
          </p:txBody>
        </p:sp>
        <p:sp>
          <p:nvSpPr>
            <p:cNvPr id="10" name="Rectangle 9">
              <a:extLst>
                <a:ext uri="{FF2B5EF4-FFF2-40B4-BE49-F238E27FC236}">
                  <a16:creationId xmlns:a16="http://schemas.microsoft.com/office/drawing/2014/main" id="{6DE82561-82FB-BE29-A39B-F416F802EC49}"/>
                </a:ext>
              </a:extLst>
            </p:cNvPr>
            <p:cNvSpPr>
              <a:spLocks noChangeArrowheads="1"/>
            </p:cNvSpPr>
            <p:nvPr/>
          </p:nvSpPr>
          <p:spPr bwMode="auto">
            <a:xfrm>
              <a:off x="1949266" y="1203622"/>
              <a:ext cx="894542"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spc="50" dirty="0" err="1">
                  <a:solidFill>
                    <a:schemeClr val="bg1"/>
                  </a:solidFill>
                  <a:latin typeface="+mn-lt"/>
                  <a:ea typeface="ＭＳ Ｐゴシック" charset="0"/>
                  <a:cs typeface="ＭＳ Ｐゴシック" charset="0"/>
                </a:rPr>
                <a:t>SwissFEL</a:t>
              </a:r>
              <a:endParaRPr lang="en-GB" sz="1400" b="1" spc="50" dirty="0">
                <a:solidFill>
                  <a:schemeClr val="bg1"/>
                </a:solidFill>
                <a:latin typeface="+mn-lt"/>
                <a:ea typeface="ＭＳ Ｐゴシック" charset="0"/>
                <a:cs typeface="ＭＳ Ｐゴシック" charset="0"/>
              </a:endParaRPr>
            </a:p>
          </p:txBody>
        </p:sp>
        <p:sp>
          <p:nvSpPr>
            <p:cNvPr id="11" name="Rectangle 10">
              <a:extLst>
                <a:ext uri="{FF2B5EF4-FFF2-40B4-BE49-F238E27FC236}">
                  <a16:creationId xmlns:a16="http://schemas.microsoft.com/office/drawing/2014/main" id="{2B2C4939-F55D-5AE4-148B-01B9839E6C9F}"/>
                </a:ext>
              </a:extLst>
            </p:cNvPr>
            <p:cNvSpPr>
              <a:spLocks noChangeArrowheads="1"/>
            </p:cNvSpPr>
            <p:nvPr/>
          </p:nvSpPr>
          <p:spPr bwMode="auto">
            <a:xfrm>
              <a:off x="1094538" y="915590"/>
              <a:ext cx="1749270"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i="1" spc="50" dirty="0">
                  <a:solidFill>
                    <a:schemeClr val="bg1"/>
                  </a:solidFill>
                  <a:latin typeface="+mn-lt"/>
                  <a:ea typeface="ＭＳ Ｐゴシック" charset="0"/>
                  <a:cs typeface="ＭＳ Ｐゴシック" charset="0"/>
                </a:rPr>
                <a:t>Free Electron Laser</a:t>
              </a:r>
            </a:p>
          </p:txBody>
        </p:sp>
        <p:sp>
          <p:nvSpPr>
            <p:cNvPr id="12" name="Rectangle 11">
              <a:extLst>
                <a:ext uri="{FF2B5EF4-FFF2-40B4-BE49-F238E27FC236}">
                  <a16:creationId xmlns:a16="http://schemas.microsoft.com/office/drawing/2014/main" id="{40F5162D-115A-95D1-8E2B-AD7856D4A82B}"/>
                </a:ext>
              </a:extLst>
            </p:cNvPr>
            <p:cNvSpPr>
              <a:spLocks noChangeArrowheads="1"/>
            </p:cNvSpPr>
            <p:nvPr/>
          </p:nvSpPr>
          <p:spPr bwMode="auto">
            <a:xfrm>
              <a:off x="1475655" y="1203622"/>
              <a:ext cx="432928"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spc="50" dirty="0">
                  <a:solidFill>
                    <a:schemeClr val="bg1"/>
                  </a:solidFill>
                  <a:latin typeface="+mn-lt"/>
                  <a:ea typeface="ＭＳ Ｐゴシック" charset="0"/>
                  <a:cs typeface="ＭＳ Ｐゴシック" charset="0"/>
                </a:rPr>
                <a:t>2018</a:t>
              </a:r>
            </a:p>
          </p:txBody>
        </p:sp>
      </p:grpSp>
      <p:grpSp>
        <p:nvGrpSpPr>
          <p:cNvPr id="26" name="Group 25">
            <a:extLst>
              <a:ext uri="{FF2B5EF4-FFF2-40B4-BE49-F238E27FC236}">
                <a16:creationId xmlns:a16="http://schemas.microsoft.com/office/drawing/2014/main" id="{3DCE0AAC-ABBD-8C22-C4BE-FBD8E2E119EB}"/>
              </a:ext>
            </a:extLst>
          </p:cNvPr>
          <p:cNvGrpSpPr/>
          <p:nvPr/>
        </p:nvGrpSpPr>
        <p:grpSpPr>
          <a:xfrm>
            <a:off x="4033560" y="2859782"/>
            <a:ext cx="3869080" cy="1123383"/>
            <a:chOff x="4033560" y="2859782"/>
            <a:chExt cx="3869080" cy="1123383"/>
          </a:xfrm>
        </p:grpSpPr>
        <p:sp>
          <p:nvSpPr>
            <p:cNvPr id="13" name="Line 15">
              <a:extLst>
                <a:ext uri="{FF2B5EF4-FFF2-40B4-BE49-F238E27FC236}">
                  <a16:creationId xmlns:a16="http://schemas.microsoft.com/office/drawing/2014/main" id="{2AE2F5A6-4FC4-5AB7-1DD0-47E6FCC07201}"/>
                </a:ext>
              </a:extLst>
            </p:cNvPr>
            <p:cNvSpPr>
              <a:spLocks noChangeShapeType="1"/>
            </p:cNvSpPr>
            <p:nvPr/>
          </p:nvSpPr>
          <p:spPr bwMode="auto">
            <a:xfrm flipH="1">
              <a:off x="6444208" y="2859782"/>
              <a:ext cx="288032" cy="691590"/>
            </a:xfrm>
            <a:prstGeom prst="line">
              <a:avLst/>
            </a:prstGeom>
            <a:noFill/>
            <a:ln w="25400">
              <a:solidFill>
                <a:srgbClr val="EE7B34"/>
              </a:solidFill>
              <a:round/>
              <a:headEnd type="oval"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a:solidFill>
                  <a:schemeClr val="bg1"/>
                </a:solidFill>
              </a:endParaRPr>
            </a:p>
          </p:txBody>
        </p:sp>
        <p:sp>
          <p:nvSpPr>
            <p:cNvPr id="14" name="Rectangle 13">
              <a:extLst>
                <a:ext uri="{FF2B5EF4-FFF2-40B4-BE49-F238E27FC236}">
                  <a16:creationId xmlns:a16="http://schemas.microsoft.com/office/drawing/2014/main" id="{D8962988-14F2-D900-0D4D-476E4D883E31}"/>
                </a:ext>
              </a:extLst>
            </p:cNvPr>
            <p:cNvSpPr>
              <a:spLocks noChangeArrowheads="1"/>
            </p:cNvSpPr>
            <p:nvPr/>
          </p:nvSpPr>
          <p:spPr bwMode="auto">
            <a:xfrm>
              <a:off x="4572000" y="3507878"/>
              <a:ext cx="3330640"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spc="50" dirty="0">
                  <a:solidFill>
                    <a:schemeClr val="bg1"/>
                  </a:solidFill>
                  <a:latin typeface="+mn-lt"/>
                  <a:ea typeface="ＭＳ Ｐゴシック" charset="0"/>
                  <a:cs typeface="ＭＳ Ｐゴシック" charset="0"/>
                </a:rPr>
                <a:t>HIPA: High Intensity Proton Accelerator</a:t>
              </a:r>
            </a:p>
          </p:txBody>
        </p:sp>
        <p:sp>
          <p:nvSpPr>
            <p:cNvPr id="15" name="Rectangle 14">
              <a:extLst>
                <a:ext uri="{FF2B5EF4-FFF2-40B4-BE49-F238E27FC236}">
                  <a16:creationId xmlns:a16="http://schemas.microsoft.com/office/drawing/2014/main" id="{C59F5661-B0C9-379C-EAC1-33772242B8AD}"/>
                </a:ext>
              </a:extLst>
            </p:cNvPr>
            <p:cNvSpPr>
              <a:spLocks noChangeArrowheads="1"/>
            </p:cNvSpPr>
            <p:nvPr/>
          </p:nvSpPr>
          <p:spPr bwMode="auto">
            <a:xfrm>
              <a:off x="4033560" y="3767165"/>
              <a:ext cx="3869080"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i="1" spc="50" dirty="0">
                  <a:solidFill>
                    <a:schemeClr val="bg1"/>
                  </a:solidFill>
                  <a:latin typeface="+mn-lt"/>
                  <a:ea typeface="ＭＳ Ｐゴシック" charset="0"/>
                  <a:cs typeface="ＭＳ Ｐゴシック" charset="0"/>
                </a:rPr>
                <a:t>Particle physics, Neutron source, muon source</a:t>
              </a:r>
            </a:p>
          </p:txBody>
        </p:sp>
        <p:sp>
          <p:nvSpPr>
            <p:cNvPr id="16" name="Rectangle 15">
              <a:extLst>
                <a:ext uri="{FF2B5EF4-FFF2-40B4-BE49-F238E27FC236}">
                  <a16:creationId xmlns:a16="http://schemas.microsoft.com/office/drawing/2014/main" id="{8D23BC03-4E24-671D-B05B-5E2CF00E40B8}"/>
                </a:ext>
              </a:extLst>
            </p:cNvPr>
            <p:cNvSpPr>
              <a:spLocks noChangeArrowheads="1"/>
            </p:cNvSpPr>
            <p:nvPr/>
          </p:nvSpPr>
          <p:spPr bwMode="auto">
            <a:xfrm>
              <a:off x="4033560" y="3507878"/>
              <a:ext cx="478342"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spc="50" dirty="0">
                  <a:solidFill>
                    <a:schemeClr val="bg1"/>
                  </a:solidFill>
                  <a:latin typeface="+mn-lt"/>
                  <a:ea typeface="ＭＳ Ｐゴシック" charset="0"/>
                  <a:cs typeface="ＭＳ Ｐゴシック" charset="0"/>
                </a:rPr>
                <a:t>1974</a:t>
              </a:r>
            </a:p>
          </p:txBody>
        </p:sp>
      </p:grpSp>
      <p:grpSp>
        <p:nvGrpSpPr>
          <p:cNvPr id="27" name="Group 26">
            <a:extLst>
              <a:ext uri="{FF2B5EF4-FFF2-40B4-BE49-F238E27FC236}">
                <a16:creationId xmlns:a16="http://schemas.microsoft.com/office/drawing/2014/main" id="{E99E6709-19D7-3162-1122-E0D54288D8E7}"/>
              </a:ext>
            </a:extLst>
          </p:cNvPr>
          <p:cNvGrpSpPr/>
          <p:nvPr/>
        </p:nvGrpSpPr>
        <p:grpSpPr>
          <a:xfrm>
            <a:off x="4211960" y="915590"/>
            <a:ext cx="2415386" cy="1800267"/>
            <a:chOff x="4211960" y="915590"/>
            <a:chExt cx="2415386" cy="1800267"/>
          </a:xfrm>
        </p:grpSpPr>
        <p:sp>
          <p:nvSpPr>
            <p:cNvPr id="17" name="Line 15">
              <a:extLst>
                <a:ext uri="{FF2B5EF4-FFF2-40B4-BE49-F238E27FC236}">
                  <a16:creationId xmlns:a16="http://schemas.microsoft.com/office/drawing/2014/main" id="{27AE003A-55AF-6CCE-2D51-68DD5294E055}"/>
                </a:ext>
              </a:extLst>
            </p:cNvPr>
            <p:cNvSpPr>
              <a:spLocks noChangeShapeType="1"/>
            </p:cNvSpPr>
            <p:nvPr/>
          </p:nvSpPr>
          <p:spPr bwMode="auto">
            <a:xfrm flipH="1" flipV="1">
              <a:off x="5914526" y="1419622"/>
              <a:ext cx="712820" cy="1296235"/>
            </a:xfrm>
            <a:prstGeom prst="line">
              <a:avLst/>
            </a:prstGeom>
            <a:noFill/>
            <a:ln w="25400">
              <a:solidFill>
                <a:srgbClr val="EE7B34"/>
              </a:solidFill>
              <a:round/>
              <a:headEnd type="oval"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a:solidFill>
                  <a:schemeClr val="bg1"/>
                </a:solidFill>
              </a:endParaRPr>
            </a:p>
          </p:txBody>
        </p:sp>
        <p:sp>
          <p:nvSpPr>
            <p:cNvPr id="18" name="Rectangle 17">
              <a:extLst>
                <a:ext uri="{FF2B5EF4-FFF2-40B4-BE49-F238E27FC236}">
                  <a16:creationId xmlns:a16="http://schemas.microsoft.com/office/drawing/2014/main" id="{0DDFBC0B-FADF-3219-8028-5E99EE3E717E}"/>
                </a:ext>
              </a:extLst>
            </p:cNvPr>
            <p:cNvSpPr>
              <a:spLocks noChangeArrowheads="1"/>
            </p:cNvSpPr>
            <p:nvPr/>
          </p:nvSpPr>
          <p:spPr bwMode="auto">
            <a:xfrm>
              <a:off x="5499147" y="1203622"/>
              <a:ext cx="894542"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spc="50" dirty="0">
                  <a:solidFill>
                    <a:schemeClr val="bg1"/>
                  </a:solidFill>
                  <a:latin typeface="+mn-lt"/>
                  <a:ea typeface="ＭＳ Ｐゴシック" charset="0"/>
                </a:rPr>
                <a:t>PROSCAN</a:t>
              </a:r>
            </a:p>
          </p:txBody>
        </p:sp>
        <p:sp>
          <p:nvSpPr>
            <p:cNvPr id="19" name="Rectangle 18">
              <a:extLst>
                <a:ext uri="{FF2B5EF4-FFF2-40B4-BE49-F238E27FC236}">
                  <a16:creationId xmlns:a16="http://schemas.microsoft.com/office/drawing/2014/main" id="{A91ADB76-4835-B298-7CAA-12CB704E86B5}"/>
                </a:ext>
              </a:extLst>
            </p:cNvPr>
            <p:cNvSpPr>
              <a:spLocks noChangeArrowheads="1"/>
            </p:cNvSpPr>
            <p:nvPr/>
          </p:nvSpPr>
          <p:spPr bwMode="auto">
            <a:xfrm>
              <a:off x="4211960" y="915590"/>
              <a:ext cx="2181729"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i="1" spc="50" dirty="0">
                  <a:solidFill>
                    <a:schemeClr val="bg1"/>
                  </a:solidFill>
                  <a:latin typeface="+mn-lt"/>
                  <a:ea typeface="ＭＳ Ｐゴシック" charset="0"/>
                  <a:cs typeface="ＭＳ Ｐゴシック" charset="0"/>
                </a:rPr>
                <a:t>Proton Therapy Treatment</a:t>
              </a:r>
            </a:p>
          </p:txBody>
        </p:sp>
        <p:sp>
          <p:nvSpPr>
            <p:cNvPr id="20" name="Rectangle 19">
              <a:extLst>
                <a:ext uri="{FF2B5EF4-FFF2-40B4-BE49-F238E27FC236}">
                  <a16:creationId xmlns:a16="http://schemas.microsoft.com/office/drawing/2014/main" id="{DC57B210-E349-A99E-5028-6271C1EB591B}"/>
                </a:ext>
              </a:extLst>
            </p:cNvPr>
            <p:cNvSpPr>
              <a:spLocks noChangeArrowheads="1"/>
            </p:cNvSpPr>
            <p:nvPr/>
          </p:nvSpPr>
          <p:spPr bwMode="auto">
            <a:xfrm>
              <a:off x="4991839" y="1203622"/>
              <a:ext cx="432928"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spc="50" dirty="0">
                  <a:solidFill>
                    <a:schemeClr val="bg1"/>
                  </a:solidFill>
                  <a:latin typeface="+mn-lt"/>
                  <a:ea typeface="ＭＳ Ｐゴシック" charset="0"/>
                  <a:cs typeface="ＭＳ Ｐゴシック" charset="0"/>
                </a:rPr>
                <a:t>1991</a:t>
              </a:r>
            </a:p>
          </p:txBody>
        </p:sp>
      </p:grpSp>
      <p:grpSp>
        <p:nvGrpSpPr>
          <p:cNvPr id="28" name="Group 27">
            <a:extLst>
              <a:ext uri="{FF2B5EF4-FFF2-40B4-BE49-F238E27FC236}">
                <a16:creationId xmlns:a16="http://schemas.microsoft.com/office/drawing/2014/main" id="{E7E3F298-CA82-3643-05BA-29CCDD06D992}"/>
              </a:ext>
            </a:extLst>
          </p:cNvPr>
          <p:cNvGrpSpPr/>
          <p:nvPr/>
        </p:nvGrpSpPr>
        <p:grpSpPr>
          <a:xfrm>
            <a:off x="6734265" y="1635646"/>
            <a:ext cx="1129887" cy="1049623"/>
            <a:chOff x="6734265" y="1635646"/>
            <a:chExt cx="1129887" cy="1049623"/>
          </a:xfrm>
        </p:grpSpPr>
        <p:sp>
          <p:nvSpPr>
            <p:cNvPr id="21" name="Line 15">
              <a:extLst>
                <a:ext uri="{FF2B5EF4-FFF2-40B4-BE49-F238E27FC236}">
                  <a16:creationId xmlns:a16="http://schemas.microsoft.com/office/drawing/2014/main" id="{7342B72A-31F7-7725-434A-AD2C4B4BBF2D}"/>
                </a:ext>
              </a:extLst>
            </p:cNvPr>
            <p:cNvSpPr>
              <a:spLocks noChangeShapeType="1"/>
            </p:cNvSpPr>
            <p:nvPr/>
          </p:nvSpPr>
          <p:spPr bwMode="auto">
            <a:xfrm flipV="1">
              <a:off x="7217601" y="2139702"/>
              <a:ext cx="234719" cy="545567"/>
            </a:xfrm>
            <a:prstGeom prst="line">
              <a:avLst/>
            </a:prstGeom>
            <a:noFill/>
            <a:ln w="25400">
              <a:solidFill>
                <a:srgbClr val="EE7B34"/>
              </a:solidFill>
              <a:round/>
              <a:headEnd type="oval"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a:solidFill>
                  <a:schemeClr val="bg1"/>
                </a:solidFill>
              </a:endParaRPr>
            </a:p>
          </p:txBody>
        </p:sp>
        <p:sp>
          <p:nvSpPr>
            <p:cNvPr id="22" name="Rectangle 21">
              <a:extLst>
                <a:ext uri="{FF2B5EF4-FFF2-40B4-BE49-F238E27FC236}">
                  <a16:creationId xmlns:a16="http://schemas.microsoft.com/office/drawing/2014/main" id="{7CD5EB08-53B1-E5EE-BB38-101A2A83F34F}"/>
                </a:ext>
              </a:extLst>
            </p:cNvPr>
            <p:cNvSpPr>
              <a:spLocks noChangeArrowheads="1"/>
            </p:cNvSpPr>
            <p:nvPr/>
          </p:nvSpPr>
          <p:spPr bwMode="auto">
            <a:xfrm>
              <a:off x="7308303" y="1923702"/>
              <a:ext cx="555849"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spc="50" dirty="0">
                  <a:solidFill>
                    <a:schemeClr val="bg1"/>
                  </a:solidFill>
                  <a:latin typeface="+mn-lt"/>
                  <a:ea typeface="ＭＳ Ｐゴシック" charset="0"/>
                </a:rPr>
                <a:t>SLS</a:t>
              </a:r>
            </a:p>
          </p:txBody>
        </p:sp>
        <p:sp>
          <p:nvSpPr>
            <p:cNvPr id="23" name="Rectangle 22">
              <a:extLst>
                <a:ext uri="{FF2B5EF4-FFF2-40B4-BE49-F238E27FC236}">
                  <a16:creationId xmlns:a16="http://schemas.microsoft.com/office/drawing/2014/main" id="{265AB392-45B5-BDC1-625E-B23E921D52D7}"/>
                </a:ext>
              </a:extLst>
            </p:cNvPr>
            <p:cNvSpPr>
              <a:spLocks noChangeArrowheads="1"/>
            </p:cNvSpPr>
            <p:nvPr/>
          </p:nvSpPr>
          <p:spPr bwMode="auto">
            <a:xfrm>
              <a:off x="6734265" y="1635646"/>
              <a:ext cx="1129887"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i="1" spc="50" dirty="0">
                  <a:solidFill>
                    <a:schemeClr val="bg1"/>
                  </a:solidFill>
                  <a:latin typeface="+mn-lt"/>
                  <a:ea typeface="ＭＳ Ｐゴシック" charset="0"/>
                  <a:cs typeface="ＭＳ Ｐゴシック" charset="0"/>
                </a:rPr>
                <a:t>Synchrotron</a:t>
              </a:r>
            </a:p>
          </p:txBody>
        </p:sp>
        <p:sp>
          <p:nvSpPr>
            <p:cNvPr id="24" name="Rectangle 23">
              <a:extLst>
                <a:ext uri="{FF2B5EF4-FFF2-40B4-BE49-F238E27FC236}">
                  <a16:creationId xmlns:a16="http://schemas.microsoft.com/office/drawing/2014/main" id="{4CD74DAD-B8A1-8190-CA7D-C5273E5FAFC1}"/>
                </a:ext>
              </a:extLst>
            </p:cNvPr>
            <p:cNvSpPr>
              <a:spLocks noChangeArrowheads="1"/>
            </p:cNvSpPr>
            <p:nvPr/>
          </p:nvSpPr>
          <p:spPr bwMode="auto">
            <a:xfrm>
              <a:off x="6749213" y="1923702"/>
              <a:ext cx="509885" cy="216000"/>
            </a:xfrm>
            <a:prstGeom prst="rect">
              <a:avLst/>
            </a:prstGeom>
            <a:solidFill>
              <a:srgbClr val="EE7B34"/>
            </a:solidFill>
            <a:ln>
              <a:noFill/>
            </a:ln>
          </p:spPr>
          <p:txBody>
            <a:bodyPr wrap="none" lIns="91409" tIns="15777" rIns="91409" bIns="50400" anchor="ctr"/>
            <a:lstStyle/>
            <a:p>
              <a:pPr algn="ctr" defTabSz="914179">
                <a:spcBef>
                  <a:spcPct val="0"/>
                </a:spcBef>
              </a:pPr>
              <a:r>
                <a:rPr lang="en-GB" sz="1400" b="1" spc="50" dirty="0">
                  <a:solidFill>
                    <a:schemeClr val="bg1"/>
                  </a:solidFill>
                  <a:latin typeface="+mn-lt"/>
                  <a:ea typeface="ＭＳ Ｐゴシック" charset="0"/>
                </a:rPr>
                <a:t>2000</a:t>
              </a:r>
            </a:p>
          </p:txBody>
        </p:sp>
      </p:grpSp>
    </p:spTree>
    <p:extLst>
      <p:ext uri="{BB962C8B-B14F-4D97-AF65-F5344CB8AC3E}">
        <p14:creationId xmlns:p14="http://schemas.microsoft.com/office/powerpoint/2010/main" val="17860567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902C25-7178-2DF5-6D48-EDAD69C5B32D}"/>
              </a:ext>
            </a:extLst>
          </p:cNvPr>
          <p:cNvSpPr>
            <a:spLocks noGrp="1"/>
          </p:cNvSpPr>
          <p:nvPr>
            <p:ph type="title"/>
          </p:nvPr>
        </p:nvSpPr>
        <p:spPr/>
        <p:txBody>
          <a:bodyPr/>
          <a:lstStyle/>
          <a:p>
            <a:r>
              <a:rPr lang="en-CH" dirty="0"/>
              <a:t>PSI C</a:t>
            </a:r>
            <a:r>
              <a:rPr lang="en-GB" dirty="0"/>
              <a:t>o</a:t>
            </a:r>
            <a:r>
              <a:rPr lang="en-CH" dirty="0"/>
              <a:t>ntrols – Services &amp; Stakeholders </a:t>
            </a:r>
          </a:p>
        </p:txBody>
      </p:sp>
      <p:sp>
        <p:nvSpPr>
          <p:cNvPr id="4" name="Slide Number Placeholder 3">
            <a:extLst>
              <a:ext uri="{FF2B5EF4-FFF2-40B4-BE49-F238E27FC236}">
                <a16:creationId xmlns:a16="http://schemas.microsoft.com/office/drawing/2014/main" id="{313E623C-EEF0-D696-FD26-CCA4CBFAC7AF}"/>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6</a:t>
            </a:fld>
            <a:endParaRPr lang="de-DE" dirty="0"/>
          </a:p>
        </p:txBody>
      </p:sp>
      <p:sp>
        <p:nvSpPr>
          <p:cNvPr id="12" name="Title 1">
            <a:extLst>
              <a:ext uri="{FF2B5EF4-FFF2-40B4-BE49-F238E27FC236}">
                <a16:creationId xmlns:a16="http://schemas.microsoft.com/office/drawing/2014/main" id="{89B1B623-E111-A517-4D50-90F5CA154E1C}"/>
              </a:ext>
            </a:extLst>
          </p:cNvPr>
          <p:cNvSpPr txBox="1">
            <a:spLocks/>
          </p:cNvSpPr>
          <p:nvPr/>
        </p:nvSpPr>
        <p:spPr bwMode="auto">
          <a:xfrm>
            <a:off x="780857" y="2715766"/>
            <a:ext cx="7582287"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a:lstStyle>
          <a:p>
            <a:pPr>
              <a:spcAft>
                <a:spcPts val="300"/>
              </a:spcAft>
            </a:pPr>
            <a:r>
              <a:rPr lang="en-US" sz="1200" dirty="0"/>
              <a:t>It’s difficult to work out the optimal structure for our institute</a:t>
            </a:r>
          </a:p>
          <a:p>
            <a:pPr marL="285750" indent="-285750">
              <a:spcAft>
                <a:spcPts val="300"/>
              </a:spcAft>
              <a:buFont typeface="Arial" panose="020B0604020202020204" pitchFamily="34" charset="0"/>
              <a:buChar char="•"/>
            </a:pPr>
            <a:r>
              <a:rPr lang="en-US" sz="1200" dirty="0"/>
              <a:t>we are now onto our third organizational structure in 6 years !</a:t>
            </a:r>
          </a:p>
          <a:p>
            <a:pPr marL="285750" indent="-285750">
              <a:spcAft>
                <a:spcPts val="300"/>
              </a:spcAft>
              <a:buFont typeface="Arial" panose="020B0604020202020204" pitchFamily="34" charset="0"/>
              <a:buChar char="•"/>
            </a:pPr>
            <a:r>
              <a:rPr lang="en-US" sz="1200" dirty="0"/>
              <a:t>this is particularly challenging for our control system architectures !</a:t>
            </a:r>
            <a:endParaRPr lang="en-CH" sz="1200" dirty="0"/>
          </a:p>
        </p:txBody>
      </p:sp>
      <p:sp>
        <p:nvSpPr>
          <p:cNvPr id="13" name="Inhaltsplatzhalter 1">
            <a:extLst>
              <a:ext uri="{FF2B5EF4-FFF2-40B4-BE49-F238E27FC236}">
                <a16:creationId xmlns:a16="http://schemas.microsoft.com/office/drawing/2014/main" id="{D249CBA3-9F6E-0C7B-9342-202A385466BA}"/>
              </a:ext>
            </a:extLst>
          </p:cNvPr>
          <p:cNvSpPr txBox="1">
            <a:spLocks/>
          </p:cNvSpPr>
          <p:nvPr/>
        </p:nvSpPr>
        <p:spPr>
          <a:xfrm>
            <a:off x="700883" y="1124746"/>
            <a:ext cx="6031359" cy="345638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endParaRPr lang="en-GB"/>
          </a:p>
        </p:txBody>
      </p:sp>
      <p:sp>
        <p:nvSpPr>
          <p:cNvPr id="14" name="Inhaltsplatzhalter 1">
            <a:extLst>
              <a:ext uri="{FF2B5EF4-FFF2-40B4-BE49-F238E27FC236}">
                <a16:creationId xmlns:a16="http://schemas.microsoft.com/office/drawing/2014/main" id="{3DBC7030-1CAF-9436-7D4A-6CB0B55085EC}"/>
              </a:ext>
            </a:extLst>
          </p:cNvPr>
          <p:cNvSpPr txBox="1">
            <a:spLocks/>
          </p:cNvSpPr>
          <p:nvPr/>
        </p:nvSpPr>
        <p:spPr>
          <a:xfrm>
            <a:off x="780857" y="699542"/>
            <a:ext cx="5231303" cy="792088"/>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spcAft>
                <a:spcPts val="300"/>
              </a:spcAft>
              <a:buNone/>
            </a:pPr>
            <a:r>
              <a:rPr lang="en-GB" sz="1200" kern="1000" dirty="0">
                <a:solidFill>
                  <a:srgbClr val="686868"/>
                </a:solidFill>
                <a:latin typeface="+mj-lt"/>
                <a:ea typeface="+mj-ea"/>
                <a:cs typeface="+mj-cs"/>
              </a:rPr>
              <a:t>We provide</a:t>
            </a:r>
          </a:p>
          <a:p>
            <a:pPr>
              <a:spcAft>
                <a:spcPts val="300"/>
              </a:spcAft>
            </a:pPr>
            <a:r>
              <a:rPr lang="en-GB" sz="1200" kern="1000" dirty="0">
                <a:solidFill>
                  <a:srgbClr val="686868"/>
                </a:solidFill>
                <a:latin typeface="+mj-lt"/>
                <a:ea typeface="+mj-ea"/>
                <a:cs typeface="+mj-cs"/>
              </a:rPr>
              <a:t>the </a:t>
            </a:r>
            <a:r>
              <a:rPr lang="en-GB" sz="1200" b="1" kern="1000" dirty="0">
                <a:solidFill>
                  <a:srgbClr val="686868"/>
                </a:solidFill>
                <a:latin typeface="+mj-lt"/>
                <a:ea typeface="+mj-ea"/>
                <a:cs typeface="+mj-cs"/>
              </a:rPr>
              <a:t>control system </a:t>
            </a:r>
            <a:r>
              <a:rPr lang="en-GB" sz="1200" kern="1000" dirty="0">
                <a:solidFill>
                  <a:srgbClr val="686868"/>
                </a:solidFill>
                <a:latin typeface="+mj-lt"/>
                <a:ea typeface="+mj-ea"/>
                <a:cs typeface="+mj-cs"/>
              </a:rPr>
              <a:t>for each of the running machines </a:t>
            </a:r>
          </a:p>
          <a:p>
            <a:pPr>
              <a:spcAft>
                <a:spcPts val="300"/>
              </a:spcAft>
            </a:pPr>
            <a:r>
              <a:rPr lang="en-GB" sz="1200" b="1" kern="1000" dirty="0">
                <a:solidFill>
                  <a:srgbClr val="686868"/>
                </a:solidFill>
                <a:latin typeface="+mj-lt"/>
                <a:ea typeface="+mj-ea"/>
                <a:cs typeface="+mj-cs"/>
              </a:rPr>
              <a:t>technical support </a:t>
            </a:r>
            <a:r>
              <a:rPr lang="en-GB" sz="1200" kern="1000" dirty="0">
                <a:solidFill>
                  <a:srgbClr val="686868"/>
                </a:solidFill>
                <a:latin typeface="+mj-lt"/>
                <a:ea typeface="+mj-ea"/>
                <a:cs typeface="+mj-cs"/>
              </a:rPr>
              <a:t>and </a:t>
            </a:r>
            <a:r>
              <a:rPr lang="en-GB" sz="1200" b="1" kern="1000" dirty="0">
                <a:solidFill>
                  <a:srgbClr val="686868"/>
                </a:solidFill>
                <a:latin typeface="+mj-lt"/>
                <a:ea typeface="+mj-ea"/>
                <a:cs typeface="+mj-cs"/>
              </a:rPr>
              <a:t>development</a:t>
            </a:r>
            <a:r>
              <a:rPr lang="en-GB" sz="1200" kern="1000" dirty="0">
                <a:solidFill>
                  <a:srgbClr val="686868"/>
                </a:solidFill>
                <a:latin typeface="+mj-lt"/>
                <a:ea typeface="+mj-ea"/>
                <a:cs typeface="+mj-cs"/>
              </a:rPr>
              <a:t> for the machine stakeholders</a:t>
            </a:r>
          </a:p>
        </p:txBody>
      </p:sp>
      <p:sp>
        <p:nvSpPr>
          <p:cNvPr id="15" name="Inhaltsplatzhalter 1">
            <a:extLst>
              <a:ext uri="{FF2B5EF4-FFF2-40B4-BE49-F238E27FC236}">
                <a16:creationId xmlns:a16="http://schemas.microsoft.com/office/drawing/2014/main" id="{A91441C7-FAEE-4926-453B-D11496729813}"/>
              </a:ext>
            </a:extLst>
          </p:cNvPr>
          <p:cNvSpPr txBox="1">
            <a:spLocks/>
          </p:cNvSpPr>
          <p:nvPr/>
        </p:nvSpPr>
        <p:spPr>
          <a:xfrm>
            <a:off x="780854" y="1563638"/>
            <a:ext cx="6671466" cy="936104"/>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00000"/>
              </a:lnSpc>
              <a:spcBef>
                <a:spcPts val="0"/>
              </a:spcBef>
              <a:spcAft>
                <a:spcPts val="300"/>
              </a:spcAft>
              <a:buNone/>
            </a:pPr>
            <a:r>
              <a:rPr lang="en-GB" sz="1200" kern="1000" dirty="0">
                <a:solidFill>
                  <a:srgbClr val="686868"/>
                </a:solidFill>
                <a:latin typeface="+mj-lt"/>
                <a:ea typeface="+mj-ea"/>
                <a:cs typeface="+mj-cs"/>
              </a:rPr>
              <a:t>We have &gt; </a:t>
            </a:r>
            <a:r>
              <a:rPr lang="en-GB" sz="1200" b="1" kern="1000" dirty="0">
                <a:solidFill>
                  <a:srgbClr val="686868"/>
                </a:solidFill>
                <a:latin typeface="+mj-lt"/>
                <a:ea typeface="+mj-ea"/>
                <a:cs typeface="+mj-cs"/>
              </a:rPr>
              <a:t>60</a:t>
            </a:r>
            <a:r>
              <a:rPr lang="en-GB" sz="1200" kern="1000" dirty="0">
                <a:solidFill>
                  <a:srgbClr val="686868"/>
                </a:solidFill>
                <a:latin typeface="+mj-lt"/>
                <a:ea typeface="+mj-ea"/>
                <a:cs typeface="+mj-cs"/>
              </a:rPr>
              <a:t> stakeholder groups</a:t>
            </a:r>
          </a:p>
          <a:p>
            <a:pPr marL="0">
              <a:spcBef>
                <a:spcPts val="0"/>
              </a:spcBef>
              <a:spcAft>
                <a:spcPts val="300"/>
              </a:spcAft>
            </a:pPr>
            <a:r>
              <a:rPr lang="en-GB" sz="1200" kern="1000" dirty="0">
                <a:solidFill>
                  <a:srgbClr val="686868"/>
                </a:solidFill>
                <a:latin typeface="+mj-lt"/>
                <a:ea typeface="+mj-ea"/>
                <a:cs typeface="+mj-cs"/>
              </a:rPr>
              <a:t>Machine Operators – who </a:t>
            </a:r>
            <a:r>
              <a:rPr lang="en-GB" sz="1200" i="1" kern="1000" dirty="0">
                <a:solidFill>
                  <a:srgbClr val="686868"/>
                </a:solidFill>
                <a:latin typeface="+mj-lt"/>
                <a:ea typeface="+mj-ea"/>
                <a:cs typeface="+mj-cs"/>
              </a:rPr>
              <a:t>run our accelerators on a daily basis</a:t>
            </a:r>
          </a:p>
          <a:p>
            <a:pPr marL="0">
              <a:spcBef>
                <a:spcPts val="0"/>
              </a:spcBef>
              <a:spcAft>
                <a:spcPts val="300"/>
              </a:spcAft>
            </a:pPr>
            <a:r>
              <a:rPr lang="en-GB" sz="1200" kern="1000" dirty="0">
                <a:solidFill>
                  <a:srgbClr val="686868"/>
                </a:solidFill>
                <a:latin typeface="+mj-lt"/>
                <a:ea typeface="+mj-ea"/>
                <a:cs typeface="+mj-cs"/>
              </a:rPr>
              <a:t>Technical Specialists  - who </a:t>
            </a:r>
            <a:r>
              <a:rPr lang="en-GB" sz="1200" i="1" kern="1000" dirty="0">
                <a:solidFill>
                  <a:srgbClr val="686868"/>
                </a:solidFill>
                <a:latin typeface="+mj-lt"/>
                <a:ea typeface="+mj-ea"/>
                <a:cs typeface="+mj-cs"/>
              </a:rPr>
              <a:t>support the magnets, RF, vacuum systems, …</a:t>
            </a:r>
          </a:p>
          <a:p>
            <a:pPr marL="0">
              <a:spcBef>
                <a:spcPts val="0"/>
              </a:spcBef>
              <a:spcAft>
                <a:spcPts val="300"/>
              </a:spcAft>
            </a:pPr>
            <a:r>
              <a:rPr lang="en-GB" sz="1200" kern="1000" dirty="0">
                <a:solidFill>
                  <a:srgbClr val="686868"/>
                </a:solidFill>
                <a:latin typeface="+mj-lt"/>
                <a:ea typeface="+mj-ea"/>
                <a:cs typeface="+mj-cs"/>
              </a:rPr>
              <a:t>Scientists – who </a:t>
            </a:r>
            <a:r>
              <a:rPr lang="en-GB" sz="1200" i="1" kern="1000" dirty="0">
                <a:solidFill>
                  <a:srgbClr val="686868"/>
                </a:solidFill>
                <a:latin typeface="+mj-lt"/>
                <a:ea typeface="+mj-ea"/>
                <a:cs typeface="+mj-cs"/>
              </a:rPr>
              <a:t>support the scientific users and who drive forward machine enhancements</a:t>
            </a:r>
            <a:br>
              <a:rPr lang="en-GB" sz="1200" kern="1000" dirty="0">
                <a:solidFill>
                  <a:srgbClr val="686868"/>
                </a:solidFill>
                <a:latin typeface="+mj-lt"/>
                <a:ea typeface="+mj-ea"/>
                <a:cs typeface="+mj-cs"/>
              </a:rPr>
            </a:br>
            <a:endParaRPr lang="en-GB" sz="1200" kern="1000" dirty="0">
              <a:solidFill>
                <a:srgbClr val="686868"/>
              </a:solidFill>
              <a:latin typeface="+mj-lt"/>
              <a:ea typeface="+mj-ea"/>
              <a:cs typeface="+mj-cs"/>
            </a:endParaRPr>
          </a:p>
        </p:txBody>
      </p:sp>
      <p:sp>
        <p:nvSpPr>
          <p:cNvPr id="16" name="Inhaltsplatzhalter 1">
            <a:extLst>
              <a:ext uri="{FF2B5EF4-FFF2-40B4-BE49-F238E27FC236}">
                <a16:creationId xmlns:a16="http://schemas.microsoft.com/office/drawing/2014/main" id="{7C05AA64-C7C9-3763-44C2-E717C6D94F2E}"/>
              </a:ext>
            </a:extLst>
          </p:cNvPr>
          <p:cNvSpPr txBox="1">
            <a:spLocks/>
          </p:cNvSpPr>
          <p:nvPr/>
        </p:nvSpPr>
        <p:spPr>
          <a:xfrm>
            <a:off x="700880" y="3507854"/>
            <a:ext cx="8119592" cy="28803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dirty="0"/>
              <a:t>“</a:t>
            </a:r>
            <a:r>
              <a:rPr lang="en-GB" sz="1200" i="1" dirty="0"/>
              <a:t>Any organisation that designs a system will produce a copy of the organisation’s own communication structure”</a:t>
            </a:r>
            <a:r>
              <a:rPr lang="en-GB" sz="1200" dirty="0"/>
              <a:t> – Conway’s Law</a:t>
            </a:r>
          </a:p>
        </p:txBody>
      </p:sp>
      <p:sp>
        <p:nvSpPr>
          <p:cNvPr id="17" name="Title 1">
            <a:extLst>
              <a:ext uri="{FF2B5EF4-FFF2-40B4-BE49-F238E27FC236}">
                <a16:creationId xmlns:a16="http://schemas.microsoft.com/office/drawing/2014/main" id="{35F05EB6-E0C9-4152-19D0-96DFB839F7BA}"/>
              </a:ext>
            </a:extLst>
          </p:cNvPr>
          <p:cNvSpPr txBox="1">
            <a:spLocks/>
          </p:cNvSpPr>
          <p:nvPr/>
        </p:nvSpPr>
        <p:spPr bwMode="auto">
          <a:xfrm>
            <a:off x="770557" y="3970125"/>
            <a:ext cx="7995444" cy="905881"/>
          </a:xfrm>
          <a:prstGeom prst="rect">
            <a:avLst/>
          </a:prstGeom>
          <a:solidFill>
            <a:schemeClr val="bg1">
              <a:lumMod val="85000"/>
            </a:schemeClr>
          </a:solidFill>
          <a:ln>
            <a:noFill/>
          </a:ln>
          <a:extLs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a:lstStyle>
          <a:p>
            <a:pPr marL="4763">
              <a:spcAft>
                <a:spcPts val="300"/>
              </a:spcAft>
            </a:pPr>
            <a:r>
              <a:rPr lang="en-US" sz="1200" dirty="0"/>
              <a:t>Our future architectures will need to be more flexible</a:t>
            </a:r>
          </a:p>
          <a:p>
            <a:pPr marL="290513" indent="-285750">
              <a:spcAft>
                <a:spcPts val="300"/>
              </a:spcAft>
              <a:buFont typeface="Arial" panose="020B0604020202020204" pitchFamily="34" charset="0"/>
              <a:buChar char="•"/>
            </a:pPr>
            <a:r>
              <a:rPr lang="en-US" sz="1200" dirty="0"/>
              <a:t>if we move to less monolithic, finer-grained systems then responsibilities can be reassigned more easily and different components can evolve at different rates</a:t>
            </a:r>
          </a:p>
          <a:p>
            <a:pPr marL="290513" indent="-285750">
              <a:spcAft>
                <a:spcPts val="300"/>
              </a:spcAft>
              <a:buFont typeface="Arial" panose="020B0604020202020204" pitchFamily="34" charset="0"/>
              <a:buChar char="•"/>
            </a:pPr>
            <a:r>
              <a:rPr lang="en-US" sz="1200" dirty="0"/>
              <a:t>Microservices might help, but evidence now shows such architectures incur significant additional costs !</a:t>
            </a:r>
            <a:endParaRPr lang="en-CH" sz="1200" dirty="0"/>
          </a:p>
        </p:txBody>
      </p:sp>
    </p:spTree>
    <p:extLst>
      <p:ext uri="{BB962C8B-B14F-4D97-AF65-F5344CB8AC3E}">
        <p14:creationId xmlns:p14="http://schemas.microsoft.com/office/powerpoint/2010/main" val="3188002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6" grpId="0"/>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3FFF9F-70A6-6B2A-4F3B-8859D0F359E5}"/>
              </a:ext>
            </a:extLst>
          </p:cNvPr>
          <p:cNvSpPr>
            <a:spLocks noGrp="1"/>
          </p:cNvSpPr>
          <p:nvPr>
            <p:ph type="title"/>
          </p:nvPr>
        </p:nvSpPr>
        <p:spPr/>
        <p:txBody>
          <a:bodyPr/>
          <a:lstStyle/>
          <a:p>
            <a:r>
              <a:rPr lang="en-CH" dirty="0"/>
              <a:t>Use of EPICS</a:t>
            </a:r>
          </a:p>
        </p:txBody>
      </p:sp>
      <p:sp>
        <p:nvSpPr>
          <p:cNvPr id="4" name="Slide Number Placeholder 3">
            <a:extLst>
              <a:ext uri="{FF2B5EF4-FFF2-40B4-BE49-F238E27FC236}">
                <a16:creationId xmlns:a16="http://schemas.microsoft.com/office/drawing/2014/main" id="{ADE6F474-B4CC-0E4B-93E3-CBAEA79B406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7</a:t>
            </a:fld>
            <a:endParaRPr lang="de-DE" dirty="0"/>
          </a:p>
        </p:txBody>
      </p:sp>
      <p:sp>
        <p:nvSpPr>
          <p:cNvPr id="5" name="Inhaltsplatzhalter 1">
            <a:extLst>
              <a:ext uri="{FF2B5EF4-FFF2-40B4-BE49-F238E27FC236}">
                <a16:creationId xmlns:a16="http://schemas.microsoft.com/office/drawing/2014/main" id="{342B5C06-E38A-DC48-3831-8A3048848F60}"/>
              </a:ext>
            </a:extLst>
          </p:cNvPr>
          <p:cNvSpPr txBox="1">
            <a:spLocks/>
          </p:cNvSpPr>
          <p:nvPr/>
        </p:nvSpPr>
        <p:spPr>
          <a:xfrm>
            <a:off x="971601" y="915566"/>
            <a:ext cx="4680520" cy="792088"/>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r>
              <a:rPr lang="en-GB" sz="1400" kern="1000" dirty="0">
                <a:solidFill>
                  <a:srgbClr val="686868"/>
                </a:solidFill>
                <a:latin typeface="+mj-lt"/>
                <a:ea typeface="+mj-ea"/>
                <a:cs typeface="+mj-cs"/>
              </a:rPr>
              <a:t>Previously PSI had multiple in-house control systems </a:t>
            </a:r>
          </a:p>
          <a:p>
            <a:r>
              <a:rPr lang="en-GB" sz="1400" kern="1000" dirty="0">
                <a:solidFill>
                  <a:srgbClr val="686868"/>
                </a:solidFill>
                <a:latin typeface="+mj-lt"/>
                <a:ea typeface="+mj-ea"/>
                <a:cs typeface="+mj-cs"/>
              </a:rPr>
              <a:t>Since 2009 we standardised on EPICS</a:t>
            </a:r>
          </a:p>
          <a:p>
            <a:r>
              <a:rPr lang="en-GB" sz="1400" kern="1000" dirty="0">
                <a:solidFill>
                  <a:srgbClr val="686868"/>
                </a:solidFill>
                <a:latin typeface="+mj-lt"/>
                <a:ea typeface="+mj-ea"/>
                <a:cs typeface="+mj-cs"/>
              </a:rPr>
              <a:t>Most of us agree this was a good idea… </a:t>
            </a:r>
            <a:r>
              <a:rPr lang="en-GB" sz="1400" kern="1000" dirty="0">
                <a:solidFill>
                  <a:srgbClr val="686868"/>
                </a:solidFill>
                <a:latin typeface="+mj-lt"/>
                <a:ea typeface="+mj-ea"/>
                <a:cs typeface="+mj-cs"/>
                <a:sym typeface="Wingdings" pitchFamily="2" charset="2"/>
              </a:rPr>
              <a:t></a:t>
            </a:r>
            <a:br>
              <a:rPr lang="en-GB" sz="1400" kern="1000" dirty="0">
                <a:solidFill>
                  <a:srgbClr val="686868"/>
                </a:solidFill>
                <a:latin typeface="+mj-lt"/>
                <a:ea typeface="+mj-ea"/>
                <a:cs typeface="+mj-cs"/>
              </a:rPr>
            </a:br>
            <a:br>
              <a:rPr lang="en-GB" sz="1400" kern="1000" dirty="0">
                <a:solidFill>
                  <a:srgbClr val="686868"/>
                </a:solidFill>
                <a:latin typeface="+mj-lt"/>
                <a:ea typeface="+mj-ea"/>
                <a:cs typeface="+mj-cs"/>
              </a:rPr>
            </a:br>
            <a:br>
              <a:rPr lang="en-GB" sz="1600" kern="1000" dirty="0">
                <a:solidFill>
                  <a:srgbClr val="686868"/>
                </a:solidFill>
                <a:latin typeface="+mj-lt"/>
                <a:ea typeface="+mj-ea"/>
                <a:cs typeface="+mj-cs"/>
              </a:rPr>
            </a:br>
            <a:endParaRPr lang="en-GB" sz="1600" kern="1000" dirty="0">
              <a:solidFill>
                <a:srgbClr val="686868"/>
              </a:solidFill>
              <a:latin typeface="+mj-lt"/>
              <a:ea typeface="+mj-ea"/>
              <a:cs typeface="+mj-cs"/>
            </a:endParaRPr>
          </a:p>
        </p:txBody>
      </p:sp>
      <p:pic>
        <p:nvPicPr>
          <p:cNvPr id="6" name="Picture 4">
            <a:extLst>
              <a:ext uri="{FF2B5EF4-FFF2-40B4-BE49-F238E27FC236}">
                <a16:creationId xmlns:a16="http://schemas.microsoft.com/office/drawing/2014/main" id="{B1A84351-7800-42CA-32B0-CAE864E20E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266210"/>
            <a:ext cx="290021" cy="28931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AD39A4D-2EA7-69A0-6DB6-F89433C7E170}"/>
              </a:ext>
            </a:extLst>
          </p:cNvPr>
          <p:cNvGrpSpPr>
            <a:grpSpLocks noChangeAspect="1"/>
          </p:cNvGrpSpPr>
          <p:nvPr/>
        </p:nvGrpSpPr>
        <p:grpSpPr>
          <a:xfrm>
            <a:off x="5671967" y="1059582"/>
            <a:ext cx="2736303" cy="3636635"/>
            <a:chOff x="688931" y="2304126"/>
            <a:chExt cx="1793956" cy="3166439"/>
          </a:xfrm>
          <a:solidFill>
            <a:schemeClr val="bg2">
              <a:lumMod val="60000"/>
              <a:lumOff val="40000"/>
            </a:schemeClr>
          </a:solidFill>
        </p:grpSpPr>
        <p:sp>
          <p:nvSpPr>
            <p:cNvPr id="8" name="Line 15">
              <a:extLst>
                <a:ext uri="{FF2B5EF4-FFF2-40B4-BE49-F238E27FC236}">
                  <a16:creationId xmlns:a16="http://schemas.microsoft.com/office/drawing/2014/main" id="{2FA93C10-51AF-578B-6209-CEE0FA2CFA13}"/>
                </a:ext>
              </a:extLst>
            </p:cNvPr>
            <p:cNvSpPr>
              <a:spLocks noChangeShapeType="1"/>
            </p:cNvSpPr>
            <p:nvPr/>
          </p:nvSpPr>
          <p:spPr bwMode="auto">
            <a:xfrm flipV="1">
              <a:off x="1651356" y="4085701"/>
              <a:ext cx="0" cy="304050"/>
            </a:xfrm>
            <a:prstGeom prst="line">
              <a:avLst/>
            </a:prstGeom>
            <a:grp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dirty="0"/>
            </a:p>
          </p:txBody>
        </p:sp>
        <p:grpSp>
          <p:nvGrpSpPr>
            <p:cNvPr id="9" name="Group 8">
              <a:extLst>
                <a:ext uri="{FF2B5EF4-FFF2-40B4-BE49-F238E27FC236}">
                  <a16:creationId xmlns:a16="http://schemas.microsoft.com/office/drawing/2014/main" id="{7986CEA3-DB63-C071-9B76-605E3262F31C}"/>
                </a:ext>
              </a:extLst>
            </p:cNvPr>
            <p:cNvGrpSpPr/>
            <p:nvPr/>
          </p:nvGrpSpPr>
          <p:grpSpPr>
            <a:xfrm>
              <a:off x="688931" y="2304126"/>
              <a:ext cx="1793956" cy="3166439"/>
              <a:chOff x="1115616" y="2327459"/>
              <a:chExt cx="1793956" cy="3166439"/>
            </a:xfrm>
            <a:grpFill/>
          </p:grpSpPr>
          <p:sp>
            <p:nvSpPr>
              <p:cNvPr id="10" name="Rectangle 9">
                <a:extLst>
                  <a:ext uri="{FF2B5EF4-FFF2-40B4-BE49-F238E27FC236}">
                    <a16:creationId xmlns:a16="http://schemas.microsoft.com/office/drawing/2014/main" id="{A4796B26-C3B0-9DDC-AF0C-1F9AE0EFD818}"/>
                  </a:ext>
                </a:extLst>
              </p:cNvPr>
              <p:cNvSpPr/>
              <p:nvPr/>
            </p:nvSpPr>
            <p:spPr bwMode="auto">
              <a:xfrm>
                <a:off x="1620842" y="4413084"/>
                <a:ext cx="914400" cy="4103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dirty="0">
                    <a:latin typeface="Times" charset="0"/>
                  </a:rPr>
                  <a:t>Hardware Interface</a:t>
                </a:r>
              </a:p>
            </p:txBody>
          </p:sp>
          <p:sp>
            <p:nvSpPr>
              <p:cNvPr id="11" name="Oval 10">
                <a:extLst>
                  <a:ext uri="{FF2B5EF4-FFF2-40B4-BE49-F238E27FC236}">
                    <a16:creationId xmlns:a16="http://schemas.microsoft.com/office/drawing/2014/main" id="{EEB862A9-1058-6F6C-CE09-384A5F0C546B}"/>
                  </a:ext>
                </a:extLst>
              </p:cNvPr>
              <p:cNvSpPr/>
              <p:nvPr/>
            </p:nvSpPr>
            <p:spPr bwMode="auto">
              <a:xfrm>
                <a:off x="1115616" y="5205866"/>
                <a:ext cx="827565" cy="288032"/>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dirty="0">
                    <a:latin typeface="Times" charset="0"/>
                  </a:rPr>
                  <a:t>Sensors</a:t>
                </a:r>
              </a:p>
            </p:txBody>
          </p:sp>
          <p:sp>
            <p:nvSpPr>
              <p:cNvPr id="12" name="Rectangle 11">
                <a:extLst>
                  <a:ext uri="{FF2B5EF4-FFF2-40B4-BE49-F238E27FC236}">
                    <a16:creationId xmlns:a16="http://schemas.microsoft.com/office/drawing/2014/main" id="{27ECD113-9F16-B6D5-C056-996E309F21FB}"/>
                  </a:ext>
                </a:extLst>
              </p:cNvPr>
              <p:cNvSpPr/>
              <p:nvPr/>
            </p:nvSpPr>
            <p:spPr bwMode="auto">
              <a:xfrm>
                <a:off x="1620842" y="2993698"/>
                <a:ext cx="914400" cy="4103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dirty="0">
                    <a:latin typeface="Times" charset="0"/>
                  </a:rPr>
                  <a:t>U</a:t>
                </a:r>
                <a:r>
                  <a:rPr lang="en-GB" sz="1200" dirty="0">
                    <a:latin typeface="Times" charset="0"/>
                  </a:rPr>
                  <a:t>s</a:t>
                </a:r>
                <a:r>
                  <a:rPr lang="en-CH" sz="1200" dirty="0">
                    <a:latin typeface="Times" charset="0"/>
                  </a:rPr>
                  <a:t>er Interface</a:t>
                </a:r>
              </a:p>
            </p:txBody>
          </p:sp>
          <p:sp>
            <p:nvSpPr>
              <p:cNvPr id="13" name="Oval 12">
                <a:extLst>
                  <a:ext uri="{FF2B5EF4-FFF2-40B4-BE49-F238E27FC236}">
                    <a16:creationId xmlns:a16="http://schemas.microsoft.com/office/drawing/2014/main" id="{38B9DD8E-6574-FA9A-99E9-A475489A3E18}"/>
                  </a:ext>
                </a:extLst>
              </p:cNvPr>
              <p:cNvSpPr/>
              <p:nvPr/>
            </p:nvSpPr>
            <p:spPr bwMode="auto">
              <a:xfrm>
                <a:off x="2123728" y="5209731"/>
                <a:ext cx="785844" cy="284167"/>
              </a:xfrm>
              <a:prstGeom prst="ellipse">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dirty="0">
                    <a:latin typeface="Times" charset="0"/>
                  </a:rPr>
                  <a:t>Actuators</a:t>
                </a:r>
              </a:p>
            </p:txBody>
          </p:sp>
          <p:pic>
            <p:nvPicPr>
              <p:cNvPr id="14" name="Graphic 13" descr="User with solid fill">
                <a:extLst>
                  <a:ext uri="{FF2B5EF4-FFF2-40B4-BE49-F238E27FC236}">
                    <a16:creationId xmlns:a16="http://schemas.microsoft.com/office/drawing/2014/main" id="{7FAE42C6-9A9D-668D-C516-BC8CFC518F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15" name="Rectangle 14">
                <a:extLst>
                  <a:ext uri="{FF2B5EF4-FFF2-40B4-BE49-F238E27FC236}">
                    <a16:creationId xmlns:a16="http://schemas.microsoft.com/office/drawing/2014/main" id="{76A9B439-603D-F3F1-6E4B-B61A07CAE130}"/>
                  </a:ext>
                </a:extLst>
              </p:cNvPr>
              <p:cNvSpPr/>
              <p:nvPr/>
            </p:nvSpPr>
            <p:spPr bwMode="auto">
              <a:xfrm>
                <a:off x="1620842" y="3708092"/>
                <a:ext cx="914400" cy="410344"/>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dirty="0">
                    <a:latin typeface="Times" charset="0"/>
                  </a:rPr>
                  <a:t>"Intelligence”</a:t>
                </a:r>
              </a:p>
            </p:txBody>
          </p:sp>
          <p:sp>
            <p:nvSpPr>
              <p:cNvPr id="16" name="Line 15">
                <a:extLst>
                  <a:ext uri="{FF2B5EF4-FFF2-40B4-BE49-F238E27FC236}">
                    <a16:creationId xmlns:a16="http://schemas.microsoft.com/office/drawing/2014/main" id="{9994DE58-103B-8EC6-5F33-417273C92C5B}"/>
                  </a:ext>
                </a:extLst>
              </p:cNvPr>
              <p:cNvSpPr>
                <a:spLocks noChangeShapeType="1"/>
              </p:cNvSpPr>
              <p:nvPr/>
            </p:nvSpPr>
            <p:spPr bwMode="auto">
              <a:xfrm flipV="1">
                <a:off x="2078042" y="3404042"/>
                <a:ext cx="0" cy="304050"/>
              </a:xfrm>
              <a:prstGeom prst="line">
                <a:avLst/>
              </a:prstGeom>
              <a:grp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dirty="0"/>
              </a:p>
            </p:txBody>
          </p:sp>
          <p:sp>
            <p:nvSpPr>
              <p:cNvPr id="17" name="Line 15">
                <a:extLst>
                  <a:ext uri="{FF2B5EF4-FFF2-40B4-BE49-F238E27FC236}">
                    <a16:creationId xmlns:a16="http://schemas.microsoft.com/office/drawing/2014/main" id="{1C188FE1-1375-5934-720C-A82EF2493957}"/>
                  </a:ext>
                </a:extLst>
              </p:cNvPr>
              <p:cNvSpPr>
                <a:spLocks noChangeShapeType="1"/>
              </p:cNvSpPr>
              <p:nvPr/>
            </p:nvSpPr>
            <p:spPr bwMode="auto">
              <a:xfrm flipV="1">
                <a:off x="2078042" y="2689648"/>
                <a:ext cx="0" cy="304050"/>
              </a:xfrm>
              <a:prstGeom prst="line">
                <a:avLst/>
              </a:prstGeom>
              <a:grp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dirty="0"/>
              </a:p>
            </p:txBody>
          </p:sp>
          <p:sp>
            <p:nvSpPr>
              <p:cNvPr id="18" name="Line 15">
                <a:extLst>
                  <a:ext uri="{FF2B5EF4-FFF2-40B4-BE49-F238E27FC236}">
                    <a16:creationId xmlns:a16="http://schemas.microsoft.com/office/drawing/2014/main" id="{144232E4-797F-C64D-4D9F-C51AEC207A70}"/>
                  </a:ext>
                </a:extLst>
              </p:cNvPr>
              <p:cNvSpPr>
                <a:spLocks noChangeShapeType="1"/>
              </p:cNvSpPr>
              <p:nvPr/>
            </p:nvSpPr>
            <p:spPr bwMode="auto">
              <a:xfrm flipV="1">
                <a:off x="1547664" y="4823428"/>
                <a:ext cx="216024" cy="382438"/>
              </a:xfrm>
              <a:prstGeom prst="line">
                <a:avLst/>
              </a:prstGeom>
              <a:grp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dirty="0"/>
              </a:p>
            </p:txBody>
          </p:sp>
          <p:sp>
            <p:nvSpPr>
              <p:cNvPr id="19" name="Line 15">
                <a:extLst>
                  <a:ext uri="{FF2B5EF4-FFF2-40B4-BE49-F238E27FC236}">
                    <a16:creationId xmlns:a16="http://schemas.microsoft.com/office/drawing/2014/main" id="{7C6F025A-B16A-5964-48D3-ECD7A9E6E522}"/>
                  </a:ext>
                </a:extLst>
              </p:cNvPr>
              <p:cNvSpPr>
                <a:spLocks noChangeShapeType="1"/>
              </p:cNvSpPr>
              <p:nvPr/>
            </p:nvSpPr>
            <p:spPr bwMode="auto">
              <a:xfrm flipH="1" flipV="1">
                <a:off x="2385953" y="4825988"/>
                <a:ext cx="144543" cy="379878"/>
              </a:xfrm>
              <a:prstGeom prst="line">
                <a:avLst/>
              </a:prstGeom>
              <a:grp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dirty="0"/>
              </a:p>
            </p:txBody>
          </p:sp>
        </p:grpSp>
      </p:grpSp>
      <p:sp>
        <p:nvSpPr>
          <p:cNvPr id="20" name="Inhaltsplatzhalter 1">
            <a:extLst>
              <a:ext uri="{FF2B5EF4-FFF2-40B4-BE49-F238E27FC236}">
                <a16:creationId xmlns:a16="http://schemas.microsoft.com/office/drawing/2014/main" id="{96E6DD1C-4C9E-F759-DDB5-F560545700FA}"/>
              </a:ext>
            </a:extLst>
          </p:cNvPr>
          <p:cNvSpPr txBox="1">
            <a:spLocks/>
          </p:cNvSpPr>
          <p:nvPr/>
        </p:nvSpPr>
        <p:spPr>
          <a:xfrm>
            <a:off x="1773114" y="3520337"/>
            <a:ext cx="3707298" cy="34042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i="1" kern="1000" dirty="0">
                <a:solidFill>
                  <a:srgbClr val="686868"/>
                </a:solidFill>
                <a:latin typeface="+mj-lt"/>
                <a:ea typeface="+mj-ea"/>
                <a:cs typeface="+mj-cs"/>
              </a:rPr>
              <a:t>The Control System Technical Stack</a:t>
            </a:r>
          </a:p>
          <a:p>
            <a:pPr marL="0" indent="0">
              <a:buNone/>
            </a:pPr>
            <a:endParaRPr lang="en-GB" sz="1600" kern="1000" dirty="0">
              <a:solidFill>
                <a:srgbClr val="686868"/>
              </a:solidFill>
              <a:latin typeface="+mj-lt"/>
              <a:ea typeface="+mj-ea"/>
              <a:cs typeface="+mj-cs"/>
            </a:endParaRPr>
          </a:p>
        </p:txBody>
      </p:sp>
      <p:sp>
        <p:nvSpPr>
          <p:cNvPr id="21" name="Inhaltsplatzhalter 1">
            <a:extLst>
              <a:ext uri="{FF2B5EF4-FFF2-40B4-BE49-F238E27FC236}">
                <a16:creationId xmlns:a16="http://schemas.microsoft.com/office/drawing/2014/main" id="{B45BE95E-1643-61E4-E8EE-0E6EF77E99CB}"/>
              </a:ext>
            </a:extLst>
          </p:cNvPr>
          <p:cNvSpPr txBox="1">
            <a:spLocks/>
          </p:cNvSpPr>
          <p:nvPr/>
        </p:nvSpPr>
        <p:spPr>
          <a:xfrm>
            <a:off x="971600" y="2035157"/>
            <a:ext cx="4508812"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…but, we can leverage EPICS in many different ways…</a:t>
            </a:r>
            <a:endParaRPr lang="en-GB" sz="1600" kern="1000" dirty="0">
              <a:solidFill>
                <a:srgbClr val="686868"/>
              </a:solidFill>
              <a:latin typeface="+mj-lt"/>
              <a:ea typeface="+mj-ea"/>
              <a:cs typeface="+mj-cs"/>
            </a:endParaRPr>
          </a:p>
        </p:txBody>
      </p:sp>
      <p:sp>
        <p:nvSpPr>
          <p:cNvPr id="22" name="Inhaltsplatzhalter 1">
            <a:extLst>
              <a:ext uri="{FF2B5EF4-FFF2-40B4-BE49-F238E27FC236}">
                <a16:creationId xmlns:a16="http://schemas.microsoft.com/office/drawing/2014/main" id="{D4F9A8BB-10D0-6296-705E-DE4E7B71C183}"/>
              </a:ext>
            </a:extLst>
          </p:cNvPr>
          <p:cNvSpPr txBox="1">
            <a:spLocks/>
          </p:cNvSpPr>
          <p:nvPr/>
        </p:nvSpPr>
        <p:spPr>
          <a:xfrm>
            <a:off x="971600" y="2394950"/>
            <a:ext cx="4068447"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…and we don’t always agree the best approach…</a:t>
            </a:r>
            <a:endParaRPr lang="en-GB" sz="1600" kern="1000" dirty="0">
              <a:solidFill>
                <a:srgbClr val="686868"/>
              </a:solidFill>
              <a:latin typeface="+mj-lt"/>
              <a:ea typeface="+mj-ea"/>
              <a:cs typeface="+mj-cs"/>
            </a:endParaRPr>
          </a:p>
        </p:txBody>
      </p:sp>
    </p:spTree>
    <p:extLst>
      <p:ext uri="{BB962C8B-B14F-4D97-AF65-F5344CB8AC3E}">
        <p14:creationId xmlns:p14="http://schemas.microsoft.com/office/powerpoint/2010/main" val="38001592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B8AE8-0120-71DE-F604-42E6186144D6}"/>
              </a:ext>
            </a:extLst>
          </p:cNvPr>
          <p:cNvSpPr>
            <a:spLocks noGrp="1"/>
          </p:cNvSpPr>
          <p:nvPr>
            <p:ph type="title"/>
          </p:nvPr>
        </p:nvSpPr>
        <p:spPr/>
        <p:txBody>
          <a:bodyPr/>
          <a:lstStyle/>
          <a:p>
            <a:r>
              <a:rPr lang="en-CH" dirty="0"/>
              <a:t>EPICS integration - </a:t>
            </a:r>
            <a:r>
              <a:rPr lang="en-CH" sz="2000" dirty="0"/>
              <a:t>Approach 1</a:t>
            </a:r>
          </a:p>
        </p:txBody>
      </p:sp>
      <p:sp>
        <p:nvSpPr>
          <p:cNvPr id="4" name="Slide Number Placeholder 3">
            <a:extLst>
              <a:ext uri="{FF2B5EF4-FFF2-40B4-BE49-F238E27FC236}">
                <a16:creationId xmlns:a16="http://schemas.microsoft.com/office/drawing/2014/main" id="{59B80AFA-45C9-8F38-0CBE-CFB8AE9EDF57}"/>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8</a:t>
            </a:fld>
            <a:endParaRPr lang="de-DE" dirty="0"/>
          </a:p>
        </p:txBody>
      </p:sp>
      <p:sp>
        <p:nvSpPr>
          <p:cNvPr id="5" name="Inhaltsplatzhalter 1">
            <a:extLst>
              <a:ext uri="{FF2B5EF4-FFF2-40B4-BE49-F238E27FC236}">
                <a16:creationId xmlns:a16="http://schemas.microsoft.com/office/drawing/2014/main" id="{6E0B1EEF-8A34-6066-2AF7-25B10B52A537}"/>
              </a:ext>
            </a:extLst>
          </p:cNvPr>
          <p:cNvSpPr txBox="1">
            <a:spLocks/>
          </p:cNvSpPr>
          <p:nvPr/>
        </p:nvSpPr>
        <p:spPr>
          <a:xfrm>
            <a:off x="5275853" y="959302"/>
            <a:ext cx="3215213" cy="625707"/>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a:t>
            </a:r>
            <a:r>
              <a:rPr lang="en-GB" sz="1600" i="1" kern="1000" dirty="0">
                <a:solidFill>
                  <a:srgbClr val="686868"/>
                </a:solidFill>
                <a:latin typeface="+mj-lt"/>
                <a:ea typeface="+mj-ea"/>
                <a:cs typeface="+mj-cs"/>
              </a:rPr>
              <a:t>Use EPICS for the entire technology stack</a:t>
            </a:r>
            <a:r>
              <a:rPr lang="en-GB" sz="1600" kern="1000" dirty="0">
                <a:solidFill>
                  <a:srgbClr val="686868"/>
                </a:solidFill>
                <a:latin typeface="+mj-lt"/>
                <a:ea typeface="+mj-ea"/>
                <a:cs typeface="+mj-cs"/>
              </a:rPr>
              <a:t>”</a:t>
            </a:r>
          </a:p>
        </p:txBody>
      </p:sp>
      <p:grpSp>
        <p:nvGrpSpPr>
          <p:cNvPr id="6" name="Group 5">
            <a:extLst>
              <a:ext uri="{FF2B5EF4-FFF2-40B4-BE49-F238E27FC236}">
                <a16:creationId xmlns:a16="http://schemas.microsoft.com/office/drawing/2014/main" id="{F72F6750-5660-4358-2C93-9D5CB0B538B4}"/>
              </a:ext>
            </a:extLst>
          </p:cNvPr>
          <p:cNvGrpSpPr/>
          <p:nvPr/>
        </p:nvGrpSpPr>
        <p:grpSpPr>
          <a:xfrm>
            <a:off x="971600" y="915565"/>
            <a:ext cx="3212748" cy="3702934"/>
            <a:chOff x="5639538" y="2895802"/>
            <a:chExt cx="2808220" cy="3412165"/>
          </a:xfrm>
        </p:grpSpPr>
        <p:sp>
          <p:nvSpPr>
            <p:cNvPr id="8" name="TextBox 7">
              <a:extLst>
                <a:ext uri="{FF2B5EF4-FFF2-40B4-BE49-F238E27FC236}">
                  <a16:creationId xmlns:a16="http://schemas.microsoft.com/office/drawing/2014/main" id="{3492C86D-FAA3-37DC-F123-0E024DB3C2E8}"/>
                </a:ext>
              </a:extLst>
            </p:cNvPr>
            <p:cNvSpPr txBox="1"/>
            <p:nvPr/>
          </p:nvSpPr>
          <p:spPr>
            <a:xfrm>
              <a:off x="7370018" y="4999335"/>
              <a:ext cx="1077740" cy="616968"/>
            </a:xfrm>
            <a:prstGeom prst="rect">
              <a:avLst/>
            </a:prstGeom>
            <a:noFill/>
          </p:spPr>
          <p:txBody>
            <a:bodyPr wrap="none" lIns="0" tIns="0" rIns="0" bIns="0" rtlCol="0">
              <a:noAutofit/>
            </a:bodyPr>
            <a:lstStyle/>
            <a:p>
              <a:pPr>
                <a:lnSpc>
                  <a:spcPct val="110000"/>
                </a:lnSpc>
                <a:spcBef>
                  <a:spcPts val="0"/>
                </a:spcBef>
              </a:pPr>
              <a:r>
                <a:rPr lang="en-GB" sz="1200" kern="1000" spc="30" dirty="0">
                  <a:latin typeface="+mn-lt"/>
                  <a:cs typeface="Franklin Gothic Book"/>
                </a:rPr>
                <a:t>e</a:t>
              </a:r>
              <a:r>
                <a:rPr lang="en-CH" sz="1200" kern="1000" spc="30" dirty="0">
                  <a:latin typeface="+mn-lt"/>
                  <a:cs typeface="Franklin Gothic Book"/>
                </a:rPr>
                <a:t>g VME, IFC,</a:t>
              </a:r>
              <a:br>
                <a:rPr lang="en-CH" sz="1200" kern="1000" spc="30" dirty="0">
                  <a:latin typeface="+mn-lt"/>
                  <a:cs typeface="Franklin Gothic Book"/>
                </a:rPr>
              </a:br>
              <a:r>
                <a:rPr lang="en-CH" sz="1200" kern="1000" spc="30" dirty="0">
                  <a:latin typeface="+mn-lt"/>
                  <a:cs typeface="Franklin Gothic Book"/>
                </a:rPr>
                <a:t>compact PCI,</a:t>
              </a:r>
            </a:p>
            <a:p>
              <a:pPr>
                <a:lnSpc>
                  <a:spcPct val="110000"/>
                </a:lnSpc>
                <a:spcBef>
                  <a:spcPts val="0"/>
                </a:spcBef>
              </a:pPr>
              <a:r>
                <a:rPr lang="en-CH" sz="1200" kern="1000" spc="30" dirty="0">
                  <a:latin typeface="+mn-lt"/>
                  <a:cs typeface="Franklin Gothic Book"/>
                </a:rPr>
                <a:t>SoftIOCs</a:t>
              </a:r>
            </a:p>
          </p:txBody>
        </p:sp>
        <p:pic>
          <p:nvPicPr>
            <p:cNvPr id="10" name="Picture 4">
              <a:extLst>
                <a:ext uri="{FF2B5EF4-FFF2-40B4-BE49-F238E27FC236}">
                  <a16:creationId xmlns:a16="http://schemas.microsoft.com/office/drawing/2014/main" id="{EA600668-2AB3-7124-8980-960804BA5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5" y="4885839"/>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14C0BC2-CF25-5F91-1F9A-EE26CBB0CF08}"/>
                </a:ext>
              </a:extLst>
            </p:cNvPr>
            <p:cNvGrpSpPr/>
            <p:nvPr/>
          </p:nvGrpSpPr>
          <p:grpSpPr>
            <a:xfrm>
              <a:off x="5639538" y="2895802"/>
              <a:ext cx="2308169" cy="3412165"/>
              <a:chOff x="5639538" y="2895802"/>
              <a:chExt cx="2308169" cy="3412165"/>
            </a:xfrm>
          </p:grpSpPr>
          <p:grpSp>
            <p:nvGrpSpPr>
              <p:cNvPr id="12" name="Group 11">
                <a:extLst>
                  <a:ext uri="{FF2B5EF4-FFF2-40B4-BE49-F238E27FC236}">
                    <a16:creationId xmlns:a16="http://schemas.microsoft.com/office/drawing/2014/main" id="{CA43F476-5CCA-AFAC-20C9-1B62DC954D86}"/>
                  </a:ext>
                </a:extLst>
              </p:cNvPr>
              <p:cNvGrpSpPr/>
              <p:nvPr/>
            </p:nvGrpSpPr>
            <p:grpSpPr>
              <a:xfrm>
                <a:off x="5639538" y="2895802"/>
                <a:ext cx="2308169" cy="3412165"/>
                <a:chOff x="893300" y="2128399"/>
                <a:chExt cx="2308169" cy="3412165"/>
              </a:xfrm>
            </p:grpSpPr>
            <p:sp>
              <p:nvSpPr>
                <p:cNvPr id="14" name="Rectangle 13">
                  <a:extLst>
                    <a:ext uri="{FF2B5EF4-FFF2-40B4-BE49-F238E27FC236}">
                      <a16:creationId xmlns:a16="http://schemas.microsoft.com/office/drawing/2014/main" id="{7425E5CE-0143-2018-6DB6-CCDB7ACFD1E0}"/>
                    </a:ext>
                  </a:extLst>
                </p:cNvPr>
                <p:cNvSpPr/>
                <p:nvPr/>
              </p:nvSpPr>
              <p:spPr bwMode="auto">
                <a:xfrm>
                  <a:off x="1620842" y="3888327"/>
                  <a:ext cx="914400" cy="9351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0"/>
                    </a:spcBef>
                  </a:pPr>
                  <a:r>
                    <a:rPr lang="en-CH" sz="1200" dirty="0">
                      <a:latin typeface="Times" pitchFamily="2" charset="0"/>
                    </a:rPr>
                    <a:t>EPICS IOCs</a:t>
                  </a:r>
                </a:p>
              </p:txBody>
            </p:sp>
            <p:sp>
              <p:nvSpPr>
                <p:cNvPr id="15" name="Oval 14">
                  <a:extLst>
                    <a:ext uri="{FF2B5EF4-FFF2-40B4-BE49-F238E27FC236}">
                      <a16:creationId xmlns:a16="http://schemas.microsoft.com/office/drawing/2014/main" id="{925A30FE-0900-C9D9-55E8-D02DDCEC2049}"/>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pitchFamily="2" charset="0"/>
                    </a:rPr>
                    <a:t>Sensors</a:t>
                  </a:r>
                </a:p>
              </p:txBody>
            </p:sp>
            <p:sp>
              <p:nvSpPr>
                <p:cNvPr id="16" name="Rectangle 15">
                  <a:extLst>
                    <a:ext uri="{FF2B5EF4-FFF2-40B4-BE49-F238E27FC236}">
                      <a16:creationId xmlns:a16="http://schemas.microsoft.com/office/drawing/2014/main" id="{82197522-8A96-7BA9-A3E0-B41F6DAF24DA}"/>
                    </a:ext>
                  </a:extLst>
                </p:cNvPr>
                <p:cNvSpPr/>
                <p:nvPr/>
              </p:nvSpPr>
              <p:spPr bwMode="auto">
                <a:xfrm>
                  <a:off x="1620842" y="2770296"/>
                  <a:ext cx="914400" cy="75153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endParaRPr lang="en-CH" sz="900" dirty="0">
                    <a:latin typeface="Times" pitchFamily="2" charset="0"/>
                  </a:endParaRPr>
                </a:p>
              </p:txBody>
            </p:sp>
            <p:sp>
              <p:nvSpPr>
                <p:cNvPr id="17" name="Oval 16">
                  <a:extLst>
                    <a:ext uri="{FF2B5EF4-FFF2-40B4-BE49-F238E27FC236}">
                      <a16:creationId xmlns:a16="http://schemas.microsoft.com/office/drawing/2014/main" id="{93C0CECD-167B-93A0-A6AB-F4F44453CA4C}"/>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pitchFamily="2" charset="0"/>
                    </a:rPr>
                    <a:t>Actuators</a:t>
                  </a:r>
                </a:p>
              </p:txBody>
            </p:sp>
            <p:pic>
              <p:nvPicPr>
                <p:cNvPr id="18" name="Graphic 17" descr="User with solid fill">
                  <a:extLst>
                    <a:ext uri="{FF2B5EF4-FFF2-40B4-BE49-F238E27FC236}">
                      <a16:creationId xmlns:a16="http://schemas.microsoft.com/office/drawing/2014/main" id="{35811B46-B499-48D4-47E7-22C61639F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128399"/>
                  <a:ext cx="421195" cy="421195"/>
                </a:xfrm>
                <a:prstGeom prst="rect">
                  <a:avLst/>
                </a:prstGeom>
              </p:spPr>
            </p:pic>
            <p:sp>
              <p:nvSpPr>
                <p:cNvPr id="19" name="Line 15">
                  <a:extLst>
                    <a:ext uri="{FF2B5EF4-FFF2-40B4-BE49-F238E27FC236}">
                      <a16:creationId xmlns:a16="http://schemas.microsoft.com/office/drawing/2014/main" id="{2AAD8508-1614-91E3-6662-8F248F3EF7AB}"/>
                    </a:ext>
                  </a:extLst>
                </p:cNvPr>
                <p:cNvSpPr>
                  <a:spLocks noChangeShapeType="1"/>
                </p:cNvSpPr>
                <p:nvPr/>
              </p:nvSpPr>
              <p:spPr bwMode="auto">
                <a:xfrm flipV="1">
                  <a:off x="2078042" y="3404041"/>
                  <a:ext cx="0" cy="484284"/>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latin typeface="Times" pitchFamily="2" charset="0"/>
                  </a:endParaRPr>
                </a:p>
              </p:txBody>
            </p:sp>
            <p:sp>
              <p:nvSpPr>
                <p:cNvPr id="20" name="Line 15">
                  <a:extLst>
                    <a:ext uri="{FF2B5EF4-FFF2-40B4-BE49-F238E27FC236}">
                      <a16:creationId xmlns:a16="http://schemas.microsoft.com/office/drawing/2014/main" id="{D87CFA09-14F8-A313-35D5-DD59BB5E7394}"/>
                    </a:ext>
                  </a:extLst>
                </p:cNvPr>
                <p:cNvSpPr>
                  <a:spLocks noChangeShapeType="1"/>
                </p:cNvSpPr>
                <p:nvPr/>
              </p:nvSpPr>
              <p:spPr bwMode="auto">
                <a:xfrm flipV="1">
                  <a:off x="2078042" y="2460168"/>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latin typeface="Times" pitchFamily="2" charset="0"/>
                  </a:endParaRPr>
                </a:p>
              </p:txBody>
            </p:sp>
            <p:sp>
              <p:nvSpPr>
                <p:cNvPr id="21" name="Line 15">
                  <a:extLst>
                    <a:ext uri="{FF2B5EF4-FFF2-40B4-BE49-F238E27FC236}">
                      <a16:creationId xmlns:a16="http://schemas.microsoft.com/office/drawing/2014/main" id="{3B64C0F8-AD7C-0E7E-EDDB-06CF6360AA90}"/>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latin typeface="Times" pitchFamily="2" charset="0"/>
                  </a:endParaRPr>
                </a:p>
              </p:txBody>
            </p:sp>
            <p:sp>
              <p:nvSpPr>
                <p:cNvPr id="22" name="Line 15">
                  <a:extLst>
                    <a:ext uri="{FF2B5EF4-FFF2-40B4-BE49-F238E27FC236}">
                      <a16:creationId xmlns:a16="http://schemas.microsoft.com/office/drawing/2014/main" id="{44C7D678-6EA9-34D5-7A29-F4F9695AB467}"/>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latin typeface="Times" pitchFamily="2" charset="0"/>
                  </a:endParaRPr>
                </a:p>
              </p:txBody>
            </p:sp>
          </p:grpSp>
          <p:sp>
            <p:nvSpPr>
              <p:cNvPr id="13" name="TextBox 12">
                <a:extLst>
                  <a:ext uri="{FF2B5EF4-FFF2-40B4-BE49-F238E27FC236}">
                    <a16:creationId xmlns:a16="http://schemas.microsoft.com/office/drawing/2014/main" id="{77FC38B9-AB73-74E3-2E9D-0F2892040CD2}"/>
                  </a:ext>
                </a:extLst>
              </p:cNvPr>
              <p:cNvSpPr txBox="1"/>
              <p:nvPr/>
            </p:nvSpPr>
            <p:spPr>
              <a:xfrm>
                <a:off x="6436595" y="4820059"/>
                <a:ext cx="770906" cy="339635"/>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1100" kern="1000" spc="30" dirty="0">
                    <a:latin typeface="Times" pitchFamily="2" charset="0"/>
                    <a:cs typeface="Franklin Gothic Book"/>
                  </a:rPr>
                  <a:t>Intelligence</a:t>
                </a:r>
              </a:p>
            </p:txBody>
          </p:sp>
        </p:grpSp>
        <p:sp>
          <p:nvSpPr>
            <p:cNvPr id="7" name="TextBox 6">
              <a:extLst>
                <a:ext uri="{FF2B5EF4-FFF2-40B4-BE49-F238E27FC236}">
                  <a16:creationId xmlns:a16="http://schemas.microsoft.com/office/drawing/2014/main" id="{C7DA387D-66A7-E83B-47E1-72B38B6EDA3A}"/>
                </a:ext>
              </a:extLst>
            </p:cNvPr>
            <p:cNvSpPr txBox="1"/>
            <p:nvPr/>
          </p:nvSpPr>
          <p:spPr>
            <a:xfrm>
              <a:off x="7382346" y="3891108"/>
              <a:ext cx="1065409" cy="351428"/>
            </a:xfrm>
            <a:prstGeom prst="rect">
              <a:avLst/>
            </a:prstGeom>
            <a:noFill/>
          </p:spPr>
          <p:txBody>
            <a:bodyPr wrap="none" lIns="0" tIns="0" rIns="0" bIns="0" rtlCol="0">
              <a:noAutofit/>
            </a:bodyPr>
            <a:lstStyle/>
            <a:p>
              <a:pPr>
                <a:lnSpc>
                  <a:spcPct val="110000"/>
                </a:lnSpc>
                <a:spcBef>
                  <a:spcPts val="0"/>
                </a:spcBef>
              </a:pPr>
              <a:r>
                <a:rPr lang="en-GB" sz="1200" kern="1000" spc="30" dirty="0" err="1">
                  <a:latin typeface="Times" pitchFamily="2" charset="0"/>
                  <a:cs typeface="Franklin Gothic Book"/>
                </a:rPr>
                <a:t>eg</a:t>
              </a:r>
              <a:r>
                <a:rPr lang="en-GB" sz="1200" kern="1000" spc="30" dirty="0">
                  <a:latin typeface="Times" pitchFamily="2" charset="0"/>
                  <a:cs typeface="Franklin Gothic Book"/>
                </a:rPr>
                <a:t> </a:t>
              </a:r>
              <a:r>
                <a:rPr lang="en-GB" sz="1200" kern="1000" spc="30" dirty="0" err="1">
                  <a:latin typeface="Times" pitchFamily="2" charset="0"/>
                  <a:cs typeface="Franklin Gothic Book"/>
                </a:rPr>
                <a:t>caQtDesigner</a:t>
              </a:r>
              <a:r>
                <a:rPr lang="en-GB" sz="1200" kern="1000" spc="30" dirty="0">
                  <a:latin typeface="Times" pitchFamily="2" charset="0"/>
                  <a:cs typeface="Franklin Gothic Book"/>
                </a:rPr>
                <a:t> +</a:t>
              </a:r>
            </a:p>
            <a:p>
              <a:pPr>
                <a:lnSpc>
                  <a:spcPct val="110000"/>
                </a:lnSpc>
                <a:spcBef>
                  <a:spcPts val="0"/>
                </a:spcBef>
              </a:pPr>
              <a:r>
                <a:rPr lang="en-CH" sz="1200" kern="1000" spc="30" dirty="0">
                  <a:latin typeface="+mn-lt"/>
                </a:rPr>
                <a:t>caQtDm</a:t>
              </a:r>
            </a:p>
          </p:txBody>
        </p:sp>
      </p:grpSp>
      <p:sp>
        <p:nvSpPr>
          <p:cNvPr id="25" name="Inhaltsplatzhalter 1">
            <a:extLst>
              <a:ext uri="{FF2B5EF4-FFF2-40B4-BE49-F238E27FC236}">
                <a16:creationId xmlns:a16="http://schemas.microsoft.com/office/drawing/2014/main" id="{DAE73CF1-E53E-19A8-EEFA-059A65FEBBC8}"/>
              </a:ext>
            </a:extLst>
          </p:cNvPr>
          <p:cNvSpPr txBox="1">
            <a:spLocks/>
          </p:cNvSpPr>
          <p:nvPr/>
        </p:nvSpPr>
        <p:spPr>
          <a:xfrm>
            <a:off x="4691835" y="1995686"/>
            <a:ext cx="3960440" cy="92443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Yay, with this design we can sometimes realise the dream of getting our users to create their own user interfaces… </a:t>
            </a:r>
            <a:r>
              <a:rPr lang="en-GB" sz="1600" kern="1000" dirty="0">
                <a:solidFill>
                  <a:srgbClr val="686868"/>
                </a:solidFill>
                <a:latin typeface="+mj-lt"/>
                <a:ea typeface="+mj-ea"/>
                <a:cs typeface="+mj-cs"/>
                <a:sym typeface="Wingdings" pitchFamily="2" charset="2"/>
              </a:rPr>
              <a:t></a:t>
            </a:r>
            <a:endParaRPr lang="en-GB" sz="1600" kern="1000" dirty="0">
              <a:solidFill>
                <a:srgbClr val="686868"/>
              </a:solidFill>
              <a:latin typeface="+mj-lt"/>
              <a:ea typeface="+mj-ea"/>
              <a:cs typeface="+mj-cs"/>
            </a:endParaRPr>
          </a:p>
        </p:txBody>
      </p:sp>
      <p:sp>
        <p:nvSpPr>
          <p:cNvPr id="26" name="Inhaltsplatzhalter 1">
            <a:extLst>
              <a:ext uri="{FF2B5EF4-FFF2-40B4-BE49-F238E27FC236}">
                <a16:creationId xmlns:a16="http://schemas.microsoft.com/office/drawing/2014/main" id="{4C505C15-7B4D-FF75-21BD-9A1BB3288F16}"/>
              </a:ext>
            </a:extLst>
          </p:cNvPr>
          <p:cNvSpPr txBox="1">
            <a:spLocks/>
          </p:cNvSpPr>
          <p:nvPr/>
        </p:nvSpPr>
        <p:spPr>
          <a:xfrm>
            <a:off x="4691835" y="3075806"/>
            <a:ext cx="3960440" cy="718938"/>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But… they are sometimes more like </a:t>
            </a:r>
            <a:r>
              <a:rPr lang="en-GB" sz="1600" i="1" kern="1000" dirty="0">
                <a:solidFill>
                  <a:srgbClr val="686868"/>
                </a:solidFill>
                <a:latin typeface="+mj-lt"/>
                <a:ea typeface="+mj-ea"/>
                <a:cs typeface="+mj-cs"/>
              </a:rPr>
              <a:t>data</a:t>
            </a:r>
            <a:r>
              <a:rPr lang="en-GB" sz="1600" kern="1000" dirty="0">
                <a:solidFill>
                  <a:srgbClr val="686868"/>
                </a:solidFill>
                <a:latin typeface="+mj-lt"/>
                <a:ea typeface="+mj-ea"/>
                <a:cs typeface="+mj-cs"/>
              </a:rPr>
              <a:t> interfaces than </a:t>
            </a:r>
            <a:r>
              <a:rPr lang="en-GB" sz="1600" i="1" kern="1000" dirty="0">
                <a:solidFill>
                  <a:srgbClr val="686868"/>
                </a:solidFill>
                <a:latin typeface="+mj-lt"/>
                <a:ea typeface="+mj-ea"/>
                <a:cs typeface="+mj-cs"/>
              </a:rPr>
              <a:t>user</a:t>
            </a:r>
            <a:r>
              <a:rPr lang="en-GB" sz="1600" kern="1000" dirty="0">
                <a:solidFill>
                  <a:srgbClr val="686868"/>
                </a:solidFill>
                <a:latin typeface="+mj-lt"/>
                <a:ea typeface="+mj-ea"/>
                <a:cs typeface="+mj-cs"/>
              </a:rPr>
              <a:t> interfaces ! </a:t>
            </a:r>
            <a:r>
              <a:rPr lang="en-GB" sz="1600" kern="1000" dirty="0">
                <a:solidFill>
                  <a:srgbClr val="686868"/>
                </a:solidFill>
                <a:latin typeface="+mj-lt"/>
                <a:ea typeface="+mj-ea"/>
                <a:cs typeface="+mj-cs"/>
                <a:sym typeface="Wingdings" pitchFamily="2" charset="2"/>
              </a:rPr>
              <a:t></a:t>
            </a:r>
            <a:endParaRPr lang="en-GB" sz="1600" kern="1000" dirty="0">
              <a:solidFill>
                <a:srgbClr val="686868"/>
              </a:solidFill>
              <a:latin typeface="+mj-lt"/>
              <a:ea typeface="+mj-ea"/>
              <a:cs typeface="+mj-cs"/>
            </a:endParaRPr>
          </a:p>
        </p:txBody>
      </p:sp>
      <p:grpSp>
        <p:nvGrpSpPr>
          <p:cNvPr id="29" name="Group 28">
            <a:extLst>
              <a:ext uri="{FF2B5EF4-FFF2-40B4-BE49-F238E27FC236}">
                <a16:creationId xmlns:a16="http://schemas.microsoft.com/office/drawing/2014/main" id="{0A3EB24B-579D-F886-4000-86716969D23A}"/>
              </a:ext>
            </a:extLst>
          </p:cNvPr>
          <p:cNvGrpSpPr/>
          <p:nvPr/>
        </p:nvGrpSpPr>
        <p:grpSpPr>
          <a:xfrm>
            <a:off x="2077211" y="2494593"/>
            <a:ext cx="432029" cy="231798"/>
            <a:chOff x="2383799" y="3212976"/>
            <a:chExt cx="523795" cy="260012"/>
          </a:xfrm>
        </p:grpSpPr>
        <p:sp>
          <p:nvSpPr>
            <p:cNvPr id="30" name="TextBox 29">
              <a:extLst>
                <a:ext uri="{FF2B5EF4-FFF2-40B4-BE49-F238E27FC236}">
                  <a16:creationId xmlns:a16="http://schemas.microsoft.com/office/drawing/2014/main" id="{49F64BF6-560B-7A64-2A16-B92D9E1884DE}"/>
                </a:ext>
              </a:extLst>
            </p:cNvPr>
            <p:cNvSpPr txBox="1"/>
            <p:nvPr/>
          </p:nvSpPr>
          <p:spPr>
            <a:xfrm>
              <a:off x="2727219" y="3212976"/>
              <a:ext cx="180375" cy="216024"/>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31" name="Picture 4">
              <a:extLst>
                <a:ext uri="{FF2B5EF4-FFF2-40B4-BE49-F238E27FC236}">
                  <a16:creationId xmlns:a16="http://schemas.microsoft.com/office/drawing/2014/main" id="{4962BF86-AC94-970F-03DF-AA6DE7D4F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799" y="3238412"/>
              <a:ext cx="235147" cy="234576"/>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Graphic 32" descr="Lights On with solid fill">
            <a:extLst>
              <a:ext uri="{FF2B5EF4-FFF2-40B4-BE49-F238E27FC236}">
                <a16:creationId xmlns:a16="http://schemas.microsoft.com/office/drawing/2014/main" id="{5B046770-F920-50A8-9C63-68449448E8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32" y="1055399"/>
            <a:ext cx="385187" cy="385187"/>
          </a:xfrm>
          <a:prstGeom prst="rect">
            <a:avLst/>
          </a:prstGeom>
        </p:spPr>
      </p:pic>
      <p:sp>
        <p:nvSpPr>
          <p:cNvPr id="34" name="TextBox 33">
            <a:extLst>
              <a:ext uri="{FF2B5EF4-FFF2-40B4-BE49-F238E27FC236}">
                <a16:creationId xmlns:a16="http://schemas.microsoft.com/office/drawing/2014/main" id="{B9B35203-9D6D-9BDE-C48E-48F8421EBC76}"/>
              </a:ext>
            </a:extLst>
          </p:cNvPr>
          <p:cNvSpPr txBox="1"/>
          <p:nvPr/>
        </p:nvSpPr>
        <p:spPr>
          <a:xfrm>
            <a:off x="1856104" y="2096222"/>
            <a:ext cx="926851" cy="258280"/>
          </a:xfrm>
          <a:prstGeom prst="rect">
            <a:avLst/>
          </a:prstGeom>
          <a:solidFill>
            <a:schemeClr val="bg2">
              <a:lumMod val="40000"/>
              <a:lumOff val="60000"/>
            </a:schemeClr>
          </a:solidFill>
        </p:spPr>
        <p:txBody>
          <a:bodyPr wrap="square" lIns="0" tIns="0" rIns="0" bIns="0" rtlCol="0" anchor="ctr" anchorCtr="0">
            <a:noAutofit/>
          </a:bodyPr>
          <a:lstStyle/>
          <a:p>
            <a:pPr algn="ctr">
              <a:lnSpc>
                <a:spcPct val="110000"/>
              </a:lnSpc>
              <a:spcBef>
                <a:spcPts val="0"/>
              </a:spcBef>
            </a:pPr>
            <a:r>
              <a:rPr lang="en-CH" sz="900" kern="1000" spc="30" dirty="0">
                <a:latin typeface="Times" pitchFamily="2" charset="0"/>
                <a:cs typeface="Franklin Gothic Book"/>
              </a:rPr>
              <a:t>Display Manager</a:t>
            </a:r>
          </a:p>
        </p:txBody>
      </p:sp>
      <p:sp>
        <p:nvSpPr>
          <p:cNvPr id="24" name="Rounded Rectangular Callout 23">
            <a:extLst>
              <a:ext uri="{FF2B5EF4-FFF2-40B4-BE49-F238E27FC236}">
                <a16:creationId xmlns:a16="http://schemas.microsoft.com/office/drawing/2014/main" id="{CCE4365D-BF3A-E34E-A9EE-CFD3001B60F0}"/>
              </a:ext>
            </a:extLst>
          </p:cNvPr>
          <p:cNvSpPr/>
          <p:nvPr/>
        </p:nvSpPr>
        <p:spPr bwMode="auto">
          <a:xfrm>
            <a:off x="3044374" y="1016596"/>
            <a:ext cx="1433904" cy="575203"/>
          </a:xfrm>
          <a:prstGeom prst="wedgeRoundRectCallout">
            <a:avLst>
              <a:gd name="adj1" fmla="val -69309"/>
              <a:gd name="adj2" fmla="val 114532"/>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400" i="1" dirty="0">
                <a:latin typeface="Times" charset="0"/>
              </a:rPr>
              <a:t>EPICS Display Panels</a:t>
            </a:r>
          </a:p>
        </p:txBody>
      </p:sp>
      <p:sp>
        <p:nvSpPr>
          <p:cNvPr id="46" name="TextBox 45">
            <a:extLst>
              <a:ext uri="{FF2B5EF4-FFF2-40B4-BE49-F238E27FC236}">
                <a16:creationId xmlns:a16="http://schemas.microsoft.com/office/drawing/2014/main" id="{536D394D-0021-5E20-A24B-3573BC949376}"/>
              </a:ext>
            </a:extLst>
          </p:cNvPr>
          <p:cNvSpPr txBox="1"/>
          <p:nvPr/>
        </p:nvSpPr>
        <p:spPr>
          <a:xfrm>
            <a:off x="1861102" y="1764232"/>
            <a:ext cx="926851" cy="232914"/>
          </a:xfrm>
          <a:prstGeom prst="rect">
            <a:avLst/>
          </a:prstGeom>
          <a:solidFill>
            <a:schemeClr val="bg2">
              <a:lumMod val="40000"/>
              <a:lumOff val="6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Display Panels</a:t>
            </a:r>
          </a:p>
        </p:txBody>
      </p:sp>
    </p:spTree>
    <p:extLst>
      <p:ext uri="{BB962C8B-B14F-4D97-AF65-F5344CB8AC3E}">
        <p14:creationId xmlns:p14="http://schemas.microsoft.com/office/powerpoint/2010/main" val="38245937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AB8AE8-0120-71DE-F604-42E6186144D6}"/>
              </a:ext>
            </a:extLst>
          </p:cNvPr>
          <p:cNvSpPr>
            <a:spLocks noGrp="1"/>
          </p:cNvSpPr>
          <p:nvPr>
            <p:ph type="title"/>
          </p:nvPr>
        </p:nvSpPr>
        <p:spPr/>
        <p:txBody>
          <a:bodyPr/>
          <a:lstStyle/>
          <a:p>
            <a:r>
              <a:rPr lang="en-CH" dirty="0"/>
              <a:t>EPICS integration – </a:t>
            </a:r>
            <a:r>
              <a:rPr lang="en-CH" sz="1800" i="1" dirty="0"/>
              <a:t>data </a:t>
            </a:r>
            <a:r>
              <a:rPr lang="en-CH" sz="1800" dirty="0"/>
              <a:t>interfaces vs </a:t>
            </a:r>
            <a:r>
              <a:rPr lang="en-CH" sz="1800" i="1" dirty="0"/>
              <a:t>user</a:t>
            </a:r>
            <a:r>
              <a:rPr lang="en-CH" sz="1800" dirty="0"/>
              <a:t> interfaces</a:t>
            </a:r>
          </a:p>
        </p:txBody>
      </p:sp>
      <p:sp>
        <p:nvSpPr>
          <p:cNvPr id="4" name="Slide Number Placeholder 3">
            <a:extLst>
              <a:ext uri="{FF2B5EF4-FFF2-40B4-BE49-F238E27FC236}">
                <a16:creationId xmlns:a16="http://schemas.microsoft.com/office/drawing/2014/main" id="{59B80AFA-45C9-8F38-0CBE-CFB8AE9EDF57}"/>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9</a:t>
            </a:fld>
            <a:endParaRPr lang="de-DE" dirty="0"/>
          </a:p>
        </p:txBody>
      </p:sp>
      <p:grpSp>
        <p:nvGrpSpPr>
          <p:cNvPr id="6" name="Group 5">
            <a:extLst>
              <a:ext uri="{FF2B5EF4-FFF2-40B4-BE49-F238E27FC236}">
                <a16:creationId xmlns:a16="http://schemas.microsoft.com/office/drawing/2014/main" id="{F72F6750-5660-4358-2C93-9D5CB0B538B4}"/>
              </a:ext>
            </a:extLst>
          </p:cNvPr>
          <p:cNvGrpSpPr/>
          <p:nvPr/>
        </p:nvGrpSpPr>
        <p:grpSpPr>
          <a:xfrm>
            <a:off x="971600" y="915565"/>
            <a:ext cx="3212748" cy="3702934"/>
            <a:chOff x="5639538" y="2895802"/>
            <a:chExt cx="2808220" cy="3412165"/>
          </a:xfrm>
        </p:grpSpPr>
        <p:sp>
          <p:nvSpPr>
            <p:cNvPr id="8" name="TextBox 7">
              <a:extLst>
                <a:ext uri="{FF2B5EF4-FFF2-40B4-BE49-F238E27FC236}">
                  <a16:creationId xmlns:a16="http://schemas.microsoft.com/office/drawing/2014/main" id="{3492C86D-FAA3-37DC-F123-0E024DB3C2E8}"/>
                </a:ext>
              </a:extLst>
            </p:cNvPr>
            <p:cNvSpPr txBox="1"/>
            <p:nvPr/>
          </p:nvSpPr>
          <p:spPr>
            <a:xfrm>
              <a:off x="7370018" y="4999335"/>
              <a:ext cx="1077740" cy="616968"/>
            </a:xfrm>
            <a:prstGeom prst="rect">
              <a:avLst/>
            </a:prstGeom>
            <a:noFill/>
          </p:spPr>
          <p:txBody>
            <a:bodyPr wrap="none" lIns="0" tIns="0" rIns="0" bIns="0" rtlCol="0">
              <a:noAutofit/>
            </a:bodyPr>
            <a:lstStyle/>
            <a:p>
              <a:pPr>
                <a:lnSpc>
                  <a:spcPct val="110000"/>
                </a:lnSpc>
                <a:spcBef>
                  <a:spcPts val="0"/>
                </a:spcBef>
              </a:pPr>
              <a:r>
                <a:rPr lang="en-GB" sz="1200" kern="1000" spc="30" dirty="0">
                  <a:latin typeface="+mn-lt"/>
                  <a:cs typeface="Franklin Gothic Book"/>
                </a:rPr>
                <a:t>e</a:t>
              </a:r>
              <a:r>
                <a:rPr lang="en-CH" sz="1200" kern="1000" spc="30" dirty="0">
                  <a:latin typeface="+mn-lt"/>
                  <a:cs typeface="Franklin Gothic Book"/>
                </a:rPr>
                <a:t>g VME, IFC,</a:t>
              </a:r>
              <a:br>
                <a:rPr lang="en-CH" sz="1200" kern="1000" spc="30" dirty="0">
                  <a:latin typeface="+mn-lt"/>
                  <a:cs typeface="Franklin Gothic Book"/>
                </a:rPr>
              </a:br>
              <a:r>
                <a:rPr lang="en-CH" sz="1200" kern="1000" spc="30" dirty="0">
                  <a:latin typeface="+mn-lt"/>
                  <a:cs typeface="Franklin Gothic Book"/>
                </a:rPr>
                <a:t>compact PCI,</a:t>
              </a:r>
            </a:p>
            <a:p>
              <a:pPr>
                <a:lnSpc>
                  <a:spcPct val="110000"/>
                </a:lnSpc>
                <a:spcBef>
                  <a:spcPts val="0"/>
                </a:spcBef>
              </a:pPr>
              <a:r>
                <a:rPr lang="en-CH" sz="1200" kern="1000" spc="30" dirty="0">
                  <a:latin typeface="+mn-lt"/>
                  <a:cs typeface="Franklin Gothic Book"/>
                </a:rPr>
                <a:t>SoftIOCs</a:t>
              </a:r>
            </a:p>
          </p:txBody>
        </p:sp>
        <p:pic>
          <p:nvPicPr>
            <p:cNvPr id="10" name="Picture 4">
              <a:extLst>
                <a:ext uri="{FF2B5EF4-FFF2-40B4-BE49-F238E27FC236}">
                  <a16:creationId xmlns:a16="http://schemas.microsoft.com/office/drawing/2014/main" id="{EA600668-2AB3-7124-8980-960804BA58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5" y="4885839"/>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14C0BC2-CF25-5F91-1F9A-EE26CBB0CF08}"/>
                </a:ext>
              </a:extLst>
            </p:cNvPr>
            <p:cNvGrpSpPr/>
            <p:nvPr/>
          </p:nvGrpSpPr>
          <p:grpSpPr>
            <a:xfrm>
              <a:off x="5639538" y="2895802"/>
              <a:ext cx="2308169" cy="3412165"/>
              <a:chOff x="5639538" y="2895802"/>
              <a:chExt cx="2308169" cy="3412165"/>
            </a:xfrm>
          </p:grpSpPr>
          <p:grpSp>
            <p:nvGrpSpPr>
              <p:cNvPr id="12" name="Group 11">
                <a:extLst>
                  <a:ext uri="{FF2B5EF4-FFF2-40B4-BE49-F238E27FC236}">
                    <a16:creationId xmlns:a16="http://schemas.microsoft.com/office/drawing/2014/main" id="{CA43F476-5CCA-AFAC-20C9-1B62DC954D86}"/>
                  </a:ext>
                </a:extLst>
              </p:cNvPr>
              <p:cNvGrpSpPr/>
              <p:nvPr/>
            </p:nvGrpSpPr>
            <p:grpSpPr>
              <a:xfrm>
                <a:off x="5639538" y="2895802"/>
                <a:ext cx="2308169" cy="3412165"/>
                <a:chOff x="893300" y="2128399"/>
                <a:chExt cx="2308169" cy="3412165"/>
              </a:xfrm>
            </p:grpSpPr>
            <p:sp>
              <p:nvSpPr>
                <p:cNvPr id="14" name="Rectangle 13">
                  <a:extLst>
                    <a:ext uri="{FF2B5EF4-FFF2-40B4-BE49-F238E27FC236}">
                      <a16:creationId xmlns:a16="http://schemas.microsoft.com/office/drawing/2014/main" id="{7425E5CE-0143-2018-6DB6-CCDB7ACFD1E0}"/>
                    </a:ext>
                  </a:extLst>
                </p:cNvPr>
                <p:cNvSpPr/>
                <p:nvPr/>
              </p:nvSpPr>
              <p:spPr bwMode="auto">
                <a:xfrm>
                  <a:off x="1620842" y="3888327"/>
                  <a:ext cx="914400" cy="93510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0"/>
                    </a:spcBef>
                  </a:pPr>
                  <a:r>
                    <a:rPr lang="en-CH" sz="1200" dirty="0">
                      <a:latin typeface="Times" pitchFamily="2" charset="0"/>
                    </a:rPr>
                    <a:t>EPICS IOCs</a:t>
                  </a:r>
                </a:p>
              </p:txBody>
            </p:sp>
            <p:sp>
              <p:nvSpPr>
                <p:cNvPr id="15" name="Oval 14">
                  <a:extLst>
                    <a:ext uri="{FF2B5EF4-FFF2-40B4-BE49-F238E27FC236}">
                      <a16:creationId xmlns:a16="http://schemas.microsoft.com/office/drawing/2014/main" id="{925A30FE-0900-C9D9-55E8-D02DDCEC2049}"/>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pitchFamily="2" charset="0"/>
                    </a:rPr>
                    <a:t>Sensors</a:t>
                  </a:r>
                </a:p>
              </p:txBody>
            </p:sp>
            <p:sp>
              <p:nvSpPr>
                <p:cNvPr id="16" name="Rectangle 15">
                  <a:extLst>
                    <a:ext uri="{FF2B5EF4-FFF2-40B4-BE49-F238E27FC236}">
                      <a16:creationId xmlns:a16="http://schemas.microsoft.com/office/drawing/2014/main" id="{82197522-8A96-7BA9-A3E0-B41F6DAF24DA}"/>
                    </a:ext>
                  </a:extLst>
                </p:cNvPr>
                <p:cNvSpPr/>
                <p:nvPr/>
              </p:nvSpPr>
              <p:spPr bwMode="auto">
                <a:xfrm>
                  <a:off x="1620842" y="2770296"/>
                  <a:ext cx="914400" cy="751531"/>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endParaRPr lang="en-CH" sz="900" dirty="0">
                    <a:latin typeface="Times" pitchFamily="2" charset="0"/>
                  </a:endParaRPr>
                </a:p>
              </p:txBody>
            </p:sp>
            <p:sp>
              <p:nvSpPr>
                <p:cNvPr id="17" name="Oval 16">
                  <a:extLst>
                    <a:ext uri="{FF2B5EF4-FFF2-40B4-BE49-F238E27FC236}">
                      <a16:creationId xmlns:a16="http://schemas.microsoft.com/office/drawing/2014/main" id="{93C0CECD-167B-93A0-A6AB-F4F44453CA4C}"/>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pitchFamily="2" charset="0"/>
                    </a:rPr>
                    <a:t>Actuators</a:t>
                  </a:r>
                </a:p>
              </p:txBody>
            </p:sp>
            <p:pic>
              <p:nvPicPr>
                <p:cNvPr id="18" name="Graphic 17" descr="User with solid fill">
                  <a:extLst>
                    <a:ext uri="{FF2B5EF4-FFF2-40B4-BE49-F238E27FC236}">
                      <a16:creationId xmlns:a16="http://schemas.microsoft.com/office/drawing/2014/main" id="{35811B46-B499-48D4-47E7-22C61639F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128399"/>
                  <a:ext cx="421195" cy="421195"/>
                </a:xfrm>
                <a:prstGeom prst="rect">
                  <a:avLst/>
                </a:prstGeom>
              </p:spPr>
            </p:pic>
            <p:sp>
              <p:nvSpPr>
                <p:cNvPr id="19" name="Line 15">
                  <a:extLst>
                    <a:ext uri="{FF2B5EF4-FFF2-40B4-BE49-F238E27FC236}">
                      <a16:creationId xmlns:a16="http://schemas.microsoft.com/office/drawing/2014/main" id="{2AAD8508-1614-91E3-6662-8F248F3EF7AB}"/>
                    </a:ext>
                  </a:extLst>
                </p:cNvPr>
                <p:cNvSpPr>
                  <a:spLocks noChangeShapeType="1"/>
                </p:cNvSpPr>
                <p:nvPr/>
              </p:nvSpPr>
              <p:spPr bwMode="auto">
                <a:xfrm flipV="1">
                  <a:off x="2078042" y="3404041"/>
                  <a:ext cx="0" cy="484284"/>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latin typeface="Times" pitchFamily="2" charset="0"/>
                  </a:endParaRPr>
                </a:p>
              </p:txBody>
            </p:sp>
            <p:sp>
              <p:nvSpPr>
                <p:cNvPr id="20" name="Line 15">
                  <a:extLst>
                    <a:ext uri="{FF2B5EF4-FFF2-40B4-BE49-F238E27FC236}">
                      <a16:creationId xmlns:a16="http://schemas.microsoft.com/office/drawing/2014/main" id="{D87CFA09-14F8-A313-35D5-DD59BB5E7394}"/>
                    </a:ext>
                  </a:extLst>
                </p:cNvPr>
                <p:cNvSpPr>
                  <a:spLocks noChangeShapeType="1"/>
                </p:cNvSpPr>
                <p:nvPr/>
              </p:nvSpPr>
              <p:spPr bwMode="auto">
                <a:xfrm flipV="1">
                  <a:off x="2078042" y="2460168"/>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latin typeface="Times" pitchFamily="2" charset="0"/>
                  </a:endParaRPr>
                </a:p>
              </p:txBody>
            </p:sp>
            <p:sp>
              <p:nvSpPr>
                <p:cNvPr id="21" name="Line 15">
                  <a:extLst>
                    <a:ext uri="{FF2B5EF4-FFF2-40B4-BE49-F238E27FC236}">
                      <a16:creationId xmlns:a16="http://schemas.microsoft.com/office/drawing/2014/main" id="{3B64C0F8-AD7C-0E7E-EDDB-06CF6360AA90}"/>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latin typeface="Times" pitchFamily="2" charset="0"/>
                  </a:endParaRPr>
                </a:p>
              </p:txBody>
            </p:sp>
            <p:sp>
              <p:nvSpPr>
                <p:cNvPr id="22" name="Line 15">
                  <a:extLst>
                    <a:ext uri="{FF2B5EF4-FFF2-40B4-BE49-F238E27FC236}">
                      <a16:creationId xmlns:a16="http://schemas.microsoft.com/office/drawing/2014/main" id="{44C7D678-6EA9-34D5-7A29-F4F9695AB467}"/>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latin typeface="Times" pitchFamily="2" charset="0"/>
                  </a:endParaRPr>
                </a:p>
              </p:txBody>
            </p:sp>
          </p:grpSp>
          <p:sp>
            <p:nvSpPr>
              <p:cNvPr id="13" name="TextBox 12">
                <a:extLst>
                  <a:ext uri="{FF2B5EF4-FFF2-40B4-BE49-F238E27FC236}">
                    <a16:creationId xmlns:a16="http://schemas.microsoft.com/office/drawing/2014/main" id="{77FC38B9-AB73-74E3-2E9D-0F2892040CD2}"/>
                  </a:ext>
                </a:extLst>
              </p:cNvPr>
              <p:cNvSpPr txBox="1"/>
              <p:nvPr/>
            </p:nvSpPr>
            <p:spPr>
              <a:xfrm>
                <a:off x="6436595" y="4944897"/>
                <a:ext cx="770906" cy="339635"/>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1100" kern="1000" spc="30" dirty="0">
                    <a:latin typeface="Times" pitchFamily="2" charset="0"/>
                    <a:cs typeface="Franklin Gothic Book"/>
                  </a:rPr>
                  <a:t>Intelligence</a:t>
                </a:r>
              </a:p>
            </p:txBody>
          </p:sp>
        </p:grpSp>
        <p:sp>
          <p:nvSpPr>
            <p:cNvPr id="7" name="TextBox 6">
              <a:extLst>
                <a:ext uri="{FF2B5EF4-FFF2-40B4-BE49-F238E27FC236}">
                  <a16:creationId xmlns:a16="http://schemas.microsoft.com/office/drawing/2014/main" id="{C7DA387D-66A7-E83B-47E1-72B38B6EDA3A}"/>
                </a:ext>
              </a:extLst>
            </p:cNvPr>
            <p:cNvSpPr txBox="1"/>
            <p:nvPr/>
          </p:nvSpPr>
          <p:spPr>
            <a:xfrm>
              <a:off x="7382346" y="4055661"/>
              <a:ext cx="621485" cy="166086"/>
            </a:xfrm>
            <a:prstGeom prst="rect">
              <a:avLst/>
            </a:prstGeom>
            <a:noFill/>
          </p:spPr>
          <p:txBody>
            <a:bodyPr wrap="none" lIns="0" tIns="0" rIns="0" bIns="0" rtlCol="0">
              <a:noAutofit/>
            </a:bodyPr>
            <a:lstStyle/>
            <a:p>
              <a:pPr>
                <a:lnSpc>
                  <a:spcPct val="110000"/>
                </a:lnSpc>
                <a:spcBef>
                  <a:spcPts val="0"/>
                </a:spcBef>
              </a:pPr>
              <a:r>
                <a:rPr lang="en-GB" sz="1200" kern="1000" spc="30" dirty="0" err="1">
                  <a:latin typeface="Times" pitchFamily="2" charset="0"/>
                  <a:cs typeface="Franklin Gothic Book"/>
                </a:rPr>
                <a:t>eg</a:t>
              </a:r>
              <a:r>
                <a:rPr lang="en-GB" sz="1200" kern="1000" spc="30" dirty="0">
                  <a:latin typeface="Times" pitchFamily="2" charset="0"/>
                  <a:cs typeface="Franklin Gothic Book"/>
                </a:rPr>
                <a:t> </a:t>
              </a:r>
              <a:r>
                <a:rPr lang="en-CH" sz="1200" kern="1000" spc="30" dirty="0">
                  <a:latin typeface="+mn-lt"/>
                </a:rPr>
                <a:t>caQtDm</a:t>
              </a:r>
            </a:p>
          </p:txBody>
        </p:sp>
      </p:grpSp>
      <p:grpSp>
        <p:nvGrpSpPr>
          <p:cNvPr id="29" name="Group 28">
            <a:extLst>
              <a:ext uri="{FF2B5EF4-FFF2-40B4-BE49-F238E27FC236}">
                <a16:creationId xmlns:a16="http://schemas.microsoft.com/office/drawing/2014/main" id="{0A3EB24B-579D-F886-4000-86716969D23A}"/>
              </a:ext>
            </a:extLst>
          </p:cNvPr>
          <p:cNvGrpSpPr/>
          <p:nvPr/>
        </p:nvGrpSpPr>
        <p:grpSpPr>
          <a:xfrm>
            <a:off x="2077211" y="2494593"/>
            <a:ext cx="432029" cy="231798"/>
            <a:chOff x="2383799" y="3212976"/>
            <a:chExt cx="523795" cy="260012"/>
          </a:xfrm>
        </p:grpSpPr>
        <p:sp>
          <p:nvSpPr>
            <p:cNvPr id="30" name="TextBox 29">
              <a:extLst>
                <a:ext uri="{FF2B5EF4-FFF2-40B4-BE49-F238E27FC236}">
                  <a16:creationId xmlns:a16="http://schemas.microsoft.com/office/drawing/2014/main" id="{49F64BF6-560B-7A64-2A16-B92D9E1884DE}"/>
                </a:ext>
              </a:extLst>
            </p:cNvPr>
            <p:cNvSpPr txBox="1"/>
            <p:nvPr/>
          </p:nvSpPr>
          <p:spPr>
            <a:xfrm>
              <a:off x="2727219" y="3212976"/>
              <a:ext cx="180375" cy="216024"/>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31" name="Picture 4">
              <a:extLst>
                <a:ext uri="{FF2B5EF4-FFF2-40B4-BE49-F238E27FC236}">
                  <a16:creationId xmlns:a16="http://schemas.microsoft.com/office/drawing/2014/main" id="{4962BF86-AC94-970F-03DF-AA6DE7D4F4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799" y="3238412"/>
              <a:ext cx="235147" cy="23457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B9B35203-9D6D-9BDE-C48E-48F8421EBC76}"/>
              </a:ext>
            </a:extLst>
          </p:cNvPr>
          <p:cNvSpPr txBox="1"/>
          <p:nvPr/>
        </p:nvSpPr>
        <p:spPr>
          <a:xfrm>
            <a:off x="1856104" y="2163328"/>
            <a:ext cx="926851" cy="191173"/>
          </a:xfrm>
          <a:prstGeom prst="rect">
            <a:avLst/>
          </a:prstGeom>
          <a:solidFill>
            <a:schemeClr val="bg2">
              <a:lumMod val="40000"/>
              <a:lumOff val="60000"/>
            </a:schemeClr>
          </a:solidFill>
        </p:spPr>
        <p:txBody>
          <a:bodyPr wrap="square" lIns="0" tIns="0" rIns="0" bIns="0" rtlCol="0" anchor="t" anchorCtr="0">
            <a:noAutofit/>
          </a:bodyPr>
          <a:lstStyle/>
          <a:p>
            <a:pPr algn="ctr">
              <a:lnSpc>
                <a:spcPct val="110000"/>
              </a:lnSpc>
              <a:spcBef>
                <a:spcPts val="0"/>
              </a:spcBef>
            </a:pPr>
            <a:r>
              <a:rPr lang="en-CH" sz="900" kern="1000" spc="30" dirty="0">
                <a:latin typeface="Times" pitchFamily="2" charset="0"/>
                <a:cs typeface="Franklin Gothic Book"/>
              </a:rPr>
              <a:t>Display Manager</a:t>
            </a:r>
          </a:p>
        </p:txBody>
      </p:sp>
      <p:grpSp>
        <p:nvGrpSpPr>
          <p:cNvPr id="39" name="Group 38">
            <a:extLst>
              <a:ext uri="{FF2B5EF4-FFF2-40B4-BE49-F238E27FC236}">
                <a16:creationId xmlns:a16="http://schemas.microsoft.com/office/drawing/2014/main" id="{2A9AC59D-2441-8D4A-2463-66A71E5A452A}"/>
              </a:ext>
            </a:extLst>
          </p:cNvPr>
          <p:cNvGrpSpPr/>
          <p:nvPr/>
        </p:nvGrpSpPr>
        <p:grpSpPr>
          <a:xfrm>
            <a:off x="1940890" y="2929152"/>
            <a:ext cx="790927" cy="147191"/>
            <a:chOff x="1940890" y="2929152"/>
            <a:chExt cx="790927" cy="147191"/>
          </a:xfrm>
        </p:grpSpPr>
        <p:sp>
          <p:nvSpPr>
            <p:cNvPr id="35" name="Oval 34">
              <a:extLst>
                <a:ext uri="{FF2B5EF4-FFF2-40B4-BE49-F238E27FC236}">
                  <a16:creationId xmlns:a16="http://schemas.microsoft.com/office/drawing/2014/main" id="{AF25560C-8F43-0E5A-0815-EB993BA21319}"/>
                </a:ext>
              </a:extLst>
            </p:cNvPr>
            <p:cNvSpPr/>
            <p:nvPr/>
          </p:nvSpPr>
          <p:spPr bwMode="auto">
            <a:xfrm>
              <a:off x="1940890" y="2932343"/>
              <a:ext cx="144016" cy="144000"/>
            </a:xfrm>
            <a:prstGeom prst="ellipse">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36" name="Oval 35">
              <a:extLst>
                <a:ext uri="{FF2B5EF4-FFF2-40B4-BE49-F238E27FC236}">
                  <a16:creationId xmlns:a16="http://schemas.microsoft.com/office/drawing/2014/main" id="{393302C3-CB40-4DC2-8FE2-9D061B119664}"/>
                </a:ext>
              </a:extLst>
            </p:cNvPr>
            <p:cNvSpPr/>
            <p:nvPr/>
          </p:nvSpPr>
          <p:spPr bwMode="auto">
            <a:xfrm>
              <a:off x="2150907" y="2931062"/>
              <a:ext cx="144016" cy="144000"/>
            </a:xfrm>
            <a:prstGeom prst="ellipse">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37" name="Oval 36">
              <a:extLst>
                <a:ext uri="{FF2B5EF4-FFF2-40B4-BE49-F238E27FC236}">
                  <a16:creationId xmlns:a16="http://schemas.microsoft.com/office/drawing/2014/main" id="{04B0A4DA-8C0D-E019-3678-50E695F499AE}"/>
                </a:ext>
              </a:extLst>
            </p:cNvPr>
            <p:cNvSpPr/>
            <p:nvPr/>
          </p:nvSpPr>
          <p:spPr bwMode="auto">
            <a:xfrm>
              <a:off x="2365224" y="2931062"/>
              <a:ext cx="144016" cy="144000"/>
            </a:xfrm>
            <a:prstGeom prst="ellipse">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38" name="Oval 37">
              <a:extLst>
                <a:ext uri="{FF2B5EF4-FFF2-40B4-BE49-F238E27FC236}">
                  <a16:creationId xmlns:a16="http://schemas.microsoft.com/office/drawing/2014/main" id="{1B3E7465-B8CC-5479-0840-0A45AA6509EC}"/>
                </a:ext>
              </a:extLst>
            </p:cNvPr>
            <p:cNvSpPr/>
            <p:nvPr/>
          </p:nvSpPr>
          <p:spPr bwMode="auto">
            <a:xfrm>
              <a:off x="2587801" y="2929152"/>
              <a:ext cx="144016" cy="144000"/>
            </a:xfrm>
            <a:prstGeom prst="ellipse">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grpSp>
      <p:grpSp>
        <p:nvGrpSpPr>
          <p:cNvPr id="41" name="Group 40">
            <a:extLst>
              <a:ext uri="{FF2B5EF4-FFF2-40B4-BE49-F238E27FC236}">
                <a16:creationId xmlns:a16="http://schemas.microsoft.com/office/drawing/2014/main" id="{CD875877-E865-8DD0-D9F8-79D65872FF55}"/>
              </a:ext>
            </a:extLst>
          </p:cNvPr>
          <p:cNvGrpSpPr/>
          <p:nvPr/>
        </p:nvGrpSpPr>
        <p:grpSpPr>
          <a:xfrm>
            <a:off x="1931541" y="1672170"/>
            <a:ext cx="783394" cy="145281"/>
            <a:chOff x="1940890" y="2931062"/>
            <a:chExt cx="783394" cy="145281"/>
          </a:xfrm>
        </p:grpSpPr>
        <p:sp>
          <p:nvSpPr>
            <p:cNvPr id="42" name="Oval 41">
              <a:extLst>
                <a:ext uri="{FF2B5EF4-FFF2-40B4-BE49-F238E27FC236}">
                  <a16:creationId xmlns:a16="http://schemas.microsoft.com/office/drawing/2014/main" id="{5095E45D-D1C7-B11B-E9C9-0B80A37DE7A0}"/>
                </a:ext>
              </a:extLst>
            </p:cNvPr>
            <p:cNvSpPr/>
            <p:nvPr/>
          </p:nvSpPr>
          <p:spPr bwMode="auto">
            <a:xfrm>
              <a:off x="1940890" y="2932343"/>
              <a:ext cx="144016" cy="144000"/>
            </a:xfrm>
            <a:prstGeom prst="ellipse">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43" name="Oval 42">
              <a:extLst>
                <a:ext uri="{FF2B5EF4-FFF2-40B4-BE49-F238E27FC236}">
                  <a16:creationId xmlns:a16="http://schemas.microsoft.com/office/drawing/2014/main" id="{E4725BFF-72D1-8A69-4D19-314788F98021}"/>
                </a:ext>
              </a:extLst>
            </p:cNvPr>
            <p:cNvSpPr/>
            <p:nvPr/>
          </p:nvSpPr>
          <p:spPr bwMode="auto">
            <a:xfrm>
              <a:off x="2150907" y="2931062"/>
              <a:ext cx="144016" cy="144000"/>
            </a:xfrm>
            <a:prstGeom prst="ellipse">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44" name="Oval 43">
              <a:extLst>
                <a:ext uri="{FF2B5EF4-FFF2-40B4-BE49-F238E27FC236}">
                  <a16:creationId xmlns:a16="http://schemas.microsoft.com/office/drawing/2014/main" id="{6B5AB0B0-EEFA-A70E-9D52-6EE8FB2E88ED}"/>
                </a:ext>
              </a:extLst>
            </p:cNvPr>
            <p:cNvSpPr/>
            <p:nvPr/>
          </p:nvSpPr>
          <p:spPr bwMode="auto">
            <a:xfrm>
              <a:off x="2365224" y="2931062"/>
              <a:ext cx="144016" cy="144000"/>
            </a:xfrm>
            <a:prstGeom prst="ellipse">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45" name="Oval 44">
              <a:extLst>
                <a:ext uri="{FF2B5EF4-FFF2-40B4-BE49-F238E27FC236}">
                  <a16:creationId xmlns:a16="http://schemas.microsoft.com/office/drawing/2014/main" id="{100F0DF4-C6B0-48DC-7416-97B2889CCB28}"/>
                </a:ext>
              </a:extLst>
            </p:cNvPr>
            <p:cNvSpPr/>
            <p:nvPr/>
          </p:nvSpPr>
          <p:spPr bwMode="auto">
            <a:xfrm>
              <a:off x="2580268" y="2931062"/>
              <a:ext cx="144016" cy="144000"/>
            </a:xfrm>
            <a:prstGeom prst="ellipse">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grpSp>
      <p:sp>
        <p:nvSpPr>
          <p:cNvPr id="46" name="TextBox 45">
            <a:extLst>
              <a:ext uri="{FF2B5EF4-FFF2-40B4-BE49-F238E27FC236}">
                <a16:creationId xmlns:a16="http://schemas.microsoft.com/office/drawing/2014/main" id="{536D394D-0021-5E20-A24B-3573BC949376}"/>
              </a:ext>
            </a:extLst>
          </p:cNvPr>
          <p:cNvSpPr txBox="1"/>
          <p:nvPr/>
        </p:nvSpPr>
        <p:spPr>
          <a:xfrm>
            <a:off x="1861102" y="1883477"/>
            <a:ext cx="926851" cy="191173"/>
          </a:xfrm>
          <a:prstGeom prst="rect">
            <a:avLst/>
          </a:prstGeom>
          <a:solidFill>
            <a:schemeClr val="bg2">
              <a:lumMod val="40000"/>
              <a:lumOff val="6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Display Panels</a:t>
            </a:r>
          </a:p>
        </p:txBody>
      </p:sp>
      <p:sp>
        <p:nvSpPr>
          <p:cNvPr id="47" name="Rounded Rectangular Callout 46">
            <a:extLst>
              <a:ext uri="{FF2B5EF4-FFF2-40B4-BE49-F238E27FC236}">
                <a16:creationId xmlns:a16="http://schemas.microsoft.com/office/drawing/2014/main" id="{AC319D77-DFE1-72C6-5688-23E49E1CD826}"/>
              </a:ext>
            </a:extLst>
          </p:cNvPr>
          <p:cNvSpPr/>
          <p:nvPr/>
        </p:nvSpPr>
        <p:spPr bwMode="auto">
          <a:xfrm>
            <a:off x="4544639" y="2427734"/>
            <a:ext cx="1531899" cy="575203"/>
          </a:xfrm>
          <a:prstGeom prst="wedgeRoundRectCallout">
            <a:avLst>
              <a:gd name="adj1" fmla="val -173264"/>
              <a:gd name="adj2" fmla="val 48617"/>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400" dirty="0">
                <a:latin typeface="Times" charset="0"/>
              </a:rPr>
              <a:t>Control System </a:t>
            </a:r>
            <a:r>
              <a:rPr lang="en-CH" sz="1400" i="1" dirty="0">
                <a:latin typeface="Times" charset="0"/>
              </a:rPr>
              <a:t>channels</a:t>
            </a:r>
          </a:p>
        </p:txBody>
      </p:sp>
      <p:sp>
        <p:nvSpPr>
          <p:cNvPr id="2" name="Rounded Rectangular Callout 1">
            <a:extLst>
              <a:ext uri="{FF2B5EF4-FFF2-40B4-BE49-F238E27FC236}">
                <a16:creationId xmlns:a16="http://schemas.microsoft.com/office/drawing/2014/main" id="{2DA73A44-CD2E-0BB3-71A4-5B292E68E218}"/>
              </a:ext>
            </a:extLst>
          </p:cNvPr>
          <p:cNvSpPr/>
          <p:nvPr/>
        </p:nvSpPr>
        <p:spPr bwMode="auto">
          <a:xfrm>
            <a:off x="4572000" y="1707654"/>
            <a:ext cx="1531899" cy="575203"/>
          </a:xfrm>
          <a:prstGeom prst="wedgeRoundRectCallout">
            <a:avLst>
              <a:gd name="adj1" fmla="val -176465"/>
              <a:gd name="adj2" fmla="val -44439"/>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400" dirty="0">
                <a:latin typeface="Times" charset="0"/>
              </a:rPr>
              <a:t>User Interface </a:t>
            </a:r>
            <a:r>
              <a:rPr lang="en-CH" sz="1400" i="1" dirty="0">
                <a:latin typeface="Times" charset="0"/>
              </a:rPr>
              <a:t>points-of-interest</a:t>
            </a:r>
          </a:p>
        </p:txBody>
      </p:sp>
      <p:sp>
        <p:nvSpPr>
          <p:cNvPr id="28" name="Inhaltsplatzhalter 1">
            <a:extLst>
              <a:ext uri="{FF2B5EF4-FFF2-40B4-BE49-F238E27FC236}">
                <a16:creationId xmlns:a16="http://schemas.microsoft.com/office/drawing/2014/main" id="{B3DE2AC8-F4F4-170E-0C43-C9981D5C52A2}"/>
              </a:ext>
            </a:extLst>
          </p:cNvPr>
          <p:cNvSpPr txBox="1">
            <a:spLocks/>
          </p:cNvSpPr>
          <p:nvPr/>
        </p:nvSpPr>
        <p:spPr>
          <a:xfrm>
            <a:off x="4427984" y="771550"/>
            <a:ext cx="3960440" cy="57520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The central abstraction of EPICS is a control point, or </a:t>
            </a:r>
            <a:r>
              <a:rPr lang="en-GB" sz="1600" i="1" kern="1000" dirty="0">
                <a:solidFill>
                  <a:srgbClr val="686868"/>
                </a:solidFill>
                <a:latin typeface="+mj-lt"/>
                <a:ea typeface="+mj-ea"/>
                <a:cs typeface="+mj-cs"/>
              </a:rPr>
              <a:t>channel</a:t>
            </a:r>
          </a:p>
        </p:txBody>
      </p:sp>
      <p:sp>
        <p:nvSpPr>
          <p:cNvPr id="32" name="Inhaltsplatzhalter 1">
            <a:extLst>
              <a:ext uri="{FF2B5EF4-FFF2-40B4-BE49-F238E27FC236}">
                <a16:creationId xmlns:a16="http://schemas.microsoft.com/office/drawing/2014/main" id="{0EC4BF3D-25AA-BFB6-0F9F-BF2FBE966ACB}"/>
              </a:ext>
            </a:extLst>
          </p:cNvPr>
          <p:cNvSpPr txBox="1">
            <a:spLocks/>
          </p:cNvSpPr>
          <p:nvPr/>
        </p:nvSpPr>
        <p:spPr>
          <a:xfrm>
            <a:off x="4427984" y="3147814"/>
            <a:ext cx="4248472" cy="8632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What’s perhaps missing from this design is the GUI “intelligence” (= state manager) to help guide the users  in their workflows</a:t>
            </a:r>
            <a:endParaRPr lang="en-GB" sz="1600" i="1" kern="1000" dirty="0">
              <a:solidFill>
                <a:srgbClr val="686868"/>
              </a:solidFill>
              <a:latin typeface="+mj-lt"/>
              <a:ea typeface="+mj-ea"/>
              <a:cs typeface="+mj-cs"/>
            </a:endParaRPr>
          </a:p>
        </p:txBody>
      </p:sp>
      <p:grpSp>
        <p:nvGrpSpPr>
          <p:cNvPr id="50" name="Group 49">
            <a:extLst>
              <a:ext uri="{FF2B5EF4-FFF2-40B4-BE49-F238E27FC236}">
                <a16:creationId xmlns:a16="http://schemas.microsoft.com/office/drawing/2014/main" id="{6A499AF7-E3F1-B576-F5A1-46602B7D5826}"/>
              </a:ext>
            </a:extLst>
          </p:cNvPr>
          <p:cNvGrpSpPr/>
          <p:nvPr/>
        </p:nvGrpSpPr>
        <p:grpSpPr>
          <a:xfrm>
            <a:off x="6303489" y="1779662"/>
            <a:ext cx="2539208" cy="1175612"/>
            <a:chOff x="6303489" y="1649851"/>
            <a:chExt cx="2539208" cy="1175612"/>
          </a:xfrm>
        </p:grpSpPr>
        <p:sp>
          <p:nvSpPr>
            <p:cNvPr id="48" name="Curved Left Arrow 47">
              <a:extLst>
                <a:ext uri="{FF2B5EF4-FFF2-40B4-BE49-F238E27FC236}">
                  <a16:creationId xmlns:a16="http://schemas.microsoft.com/office/drawing/2014/main" id="{1D5A840B-84C8-2C40-024A-C56C39F7BDBD}"/>
                </a:ext>
              </a:extLst>
            </p:cNvPr>
            <p:cNvSpPr/>
            <p:nvPr/>
          </p:nvSpPr>
          <p:spPr bwMode="auto">
            <a:xfrm flipV="1">
              <a:off x="6303489" y="1649851"/>
              <a:ext cx="731520" cy="1175612"/>
            </a:xfrm>
            <a:prstGeom prst="curvedLef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49" name="Inhaltsplatzhalter 1">
              <a:extLst>
                <a:ext uri="{FF2B5EF4-FFF2-40B4-BE49-F238E27FC236}">
                  <a16:creationId xmlns:a16="http://schemas.microsoft.com/office/drawing/2014/main" id="{AB089ACE-58CB-3AA8-96FE-5241D987C7C0}"/>
                </a:ext>
              </a:extLst>
            </p:cNvPr>
            <p:cNvSpPr txBox="1">
              <a:spLocks/>
            </p:cNvSpPr>
            <p:nvPr/>
          </p:nvSpPr>
          <p:spPr>
            <a:xfrm>
              <a:off x="7165705" y="2079521"/>
              <a:ext cx="1676992" cy="34114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1 -1 mapping</a:t>
              </a:r>
              <a:endParaRPr lang="en-GB" sz="1600" i="1" kern="1000" dirty="0">
                <a:solidFill>
                  <a:srgbClr val="686868"/>
                </a:solidFill>
                <a:latin typeface="+mj-lt"/>
                <a:ea typeface="+mj-ea"/>
                <a:cs typeface="+mj-cs"/>
              </a:endParaRPr>
            </a:p>
          </p:txBody>
        </p:sp>
      </p:grpSp>
      <p:sp>
        <p:nvSpPr>
          <p:cNvPr id="52" name="Inhaltsplatzhalter 1">
            <a:extLst>
              <a:ext uri="{FF2B5EF4-FFF2-40B4-BE49-F238E27FC236}">
                <a16:creationId xmlns:a16="http://schemas.microsoft.com/office/drawing/2014/main" id="{76E053DA-2E62-CBFB-B479-F018BDFCA58B}"/>
              </a:ext>
            </a:extLst>
          </p:cNvPr>
          <p:cNvSpPr txBox="1">
            <a:spLocks/>
          </p:cNvSpPr>
          <p:nvPr/>
        </p:nvSpPr>
        <p:spPr>
          <a:xfrm>
            <a:off x="4427984" y="4083918"/>
            <a:ext cx="4005623" cy="359027"/>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600" kern="1000" dirty="0">
                <a:solidFill>
                  <a:srgbClr val="686868"/>
                </a:solidFill>
                <a:latin typeface="+mj-lt"/>
                <a:ea typeface="+mj-ea"/>
                <a:cs typeface="+mj-cs"/>
              </a:rPr>
              <a:t>For </a:t>
            </a:r>
            <a:r>
              <a:rPr lang="en-GB" sz="1600" i="1" kern="1000" dirty="0">
                <a:solidFill>
                  <a:srgbClr val="686868"/>
                </a:solidFill>
                <a:latin typeface="+mj-lt"/>
                <a:ea typeface="+mj-ea"/>
                <a:cs typeface="+mj-cs"/>
              </a:rPr>
              <a:t>trained operators </a:t>
            </a:r>
            <a:r>
              <a:rPr lang="en-GB" sz="1600" kern="1000" dirty="0">
                <a:solidFill>
                  <a:srgbClr val="686868"/>
                </a:solidFill>
                <a:latin typeface="+mj-lt"/>
                <a:ea typeface="+mj-ea"/>
                <a:cs typeface="+mj-cs"/>
              </a:rPr>
              <a:t>this may be fine !</a:t>
            </a:r>
          </a:p>
        </p:txBody>
      </p:sp>
      <p:sp>
        <p:nvSpPr>
          <p:cNvPr id="54" name="Inhaltsplatzhalter 1">
            <a:extLst>
              <a:ext uri="{FF2B5EF4-FFF2-40B4-BE49-F238E27FC236}">
                <a16:creationId xmlns:a16="http://schemas.microsoft.com/office/drawing/2014/main" id="{798AB7B3-25A7-C3BB-7AB2-1BEEEACA386A}"/>
              </a:ext>
            </a:extLst>
          </p:cNvPr>
          <p:cNvSpPr txBox="1">
            <a:spLocks/>
          </p:cNvSpPr>
          <p:nvPr/>
        </p:nvSpPr>
        <p:spPr>
          <a:xfrm>
            <a:off x="3779912" y="4515966"/>
            <a:ext cx="4824536" cy="359027"/>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600" kern="1000" dirty="0">
                <a:solidFill>
                  <a:srgbClr val="686868"/>
                </a:solidFill>
                <a:latin typeface="+mj-lt"/>
                <a:ea typeface="+mj-ea"/>
                <a:cs typeface="+mj-cs"/>
              </a:rPr>
              <a:t>But for newbies the complexity can be frightening !</a:t>
            </a:r>
          </a:p>
        </p:txBody>
      </p:sp>
    </p:spTree>
    <p:extLst>
      <p:ext uri="{BB962C8B-B14F-4D97-AF65-F5344CB8AC3E}">
        <p14:creationId xmlns:p14="http://schemas.microsoft.com/office/powerpoint/2010/main" val="2017929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 grpId="0" animBg="1"/>
      <p:bldP spid="28" grpId="0"/>
      <p:bldP spid="32" grpId="0"/>
      <p:bldP spid="52" grpId="0"/>
      <p:bldP spid="54" grpId="0"/>
    </p:bldLst>
  </p:timing>
</p:sld>
</file>

<file path=ppt/theme/theme1.xml><?xml version="1.0" encoding="utf-8"?>
<a:theme xmlns:a="http://schemas.openxmlformats.org/drawingml/2006/main" name="PSI-Powerpoint-Master Calibri V2">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eaLnBrk="1" hangingPunct="1">
          <a:lnSpc>
            <a:spcPct val="110000"/>
          </a:lnSpc>
          <a:spcBef>
            <a:spcPct val="0"/>
          </a:spcBef>
          <a:buClr>
            <a:srgbClr val="000000"/>
          </a:buClr>
          <a:defRPr sz="1800" dirty="0" err="1" smtClean="0">
            <a:solidFill>
              <a:srgbClr val="000000"/>
            </a:solidFill>
            <a:latin typeface="Calibri"/>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extLst>
    <a:ext uri="{05A4C25C-085E-4340-85A3-A5531E510DB2}">
      <thm15:themeFamily xmlns:thm15="http://schemas.microsoft.com/office/thememl/2012/main" name="PSI PowerPoint Master english 16_9.potx" id="{D740BDA2-5362-433F-8FF1-B032EC84CAE9}" vid="{5E8A839B-C512-4D1D-A022-DACBC9126E25}"/>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2415</TotalTime>
  <Words>2618</Words>
  <Application>Microsoft Macintosh PowerPoint</Application>
  <PresentationFormat>On-screen Show (16:9)</PresentationFormat>
  <Paragraphs>311</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Narrow</vt:lpstr>
      <vt:lpstr>Calibri</vt:lpstr>
      <vt:lpstr>Courier New</vt:lpstr>
      <vt:lpstr>Georgia</vt:lpstr>
      <vt:lpstr>Symbol</vt:lpstr>
      <vt:lpstr>Times</vt:lpstr>
      <vt:lpstr>PSI-Powerpoint-Master Calibri V2</vt:lpstr>
      <vt:lpstr>Control System GUI Development @ PSI</vt:lpstr>
      <vt:lpstr>Introduction</vt:lpstr>
      <vt:lpstr>Traditional approaches to GUI development</vt:lpstr>
      <vt:lpstr>GUI Development at PSI – some context…</vt:lpstr>
      <vt:lpstr>Facility Overview</vt:lpstr>
      <vt:lpstr>PSI Controls – Services &amp; Stakeholders </vt:lpstr>
      <vt:lpstr>Use of EPICS</vt:lpstr>
      <vt:lpstr>EPICS integration - Approach 1</vt:lpstr>
      <vt:lpstr>EPICS integration – data interfaces vs user interfaces</vt:lpstr>
      <vt:lpstr>EPICS integration – Approach 2</vt:lpstr>
      <vt:lpstr>Classic GUI Architecture at PSI </vt:lpstr>
      <vt:lpstr>PSI Display Panels – how they are made</vt:lpstr>
      <vt:lpstr>PSI Client Applications – how they are made</vt:lpstr>
      <vt:lpstr>Web-based approaches to GUI development</vt:lpstr>
      <vt:lpstr>GUI Architectures at PSI – first web-based approach</vt:lpstr>
      <vt:lpstr>GUI Architectures at PSI – second project - WICA</vt:lpstr>
      <vt:lpstr>Leveraging WICA – supported workflows</vt:lpstr>
      <vt:lpstr>Web Upgrade  Journey Start - PROSCAN Status Page </vt:lpstr>
      <vt:lpstr>PROSCAN Status Page – Mixed Text &amp; Plot Example</vt:lpstr>
      <vt:lpstr>PROSCAN Status Page – responsive design</vt:lpstr>
      <vt:lpstr>HIPA Vacuum System Page – SVG Example  </vt:lpstr>
      <vt:lpstr>HIPA RF System Page – SVG + Plot Example  </vt:lpstr>
      <vt:lpstr>SwissFEL Camera Page – Web Component Example</vt:lpstr>
      <vt:lpstr>Web-based approaches – balance sheet</vt:lpstr>
      <vt:lpstr>Web Project - Benefits</vt:lpstr>
      <vt:lpstr>Web Projects - Challenges</vt:lpstr>
      <vt:lpstr>Web Projects – Future PSI Directions </vt:lpstr>
      <vt:lpstr>Thank you for your attention :-)</vt:lpstr>
      <vt:lpstr>Simple Wica Web Page Example</vt:lpstr>
      <vt:lpstr>Attempting the risky – a live demo of WICA ?</vt:lpstr>
      <vt:lpstr>Projects</vt:lpstr>
      <vt:lpstr>Projects</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PSI</dc:title>
  <dc:creator>Microsoft Office-Anwender</dc:creator>
  <cp:lastModifiedBy>Rees Simon (PSI)</cp:lastModifiedBy>
  <cp:revision>77</cp:revision>
  <cp:lastPrinted>2015-09-30T13:23:15Z</cp:lastPrinted>
  <dcterms:created xsi:type="dcterms:W3CDTF">2017-11-09T13:54:50Z</dcterms:created>
  <dcterms:modified xsi:type="dcterms:W3CDTF">2022-09-30T13:31:34Z</dcterms:modified>
</cp:coreProperties>
</file>